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6" r:id="rId3"/>
    <p:sldMasterId id="2147483688"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5" r:id="rId29"/>
    <p:sldId id="282" r:id="rId30"/>
    <p:sldId id="283" r:id="rId31"/>
    <p:sldId id="284" r:id="rId32"/>
    <p:sldId id="280" r:id="rId33"/>
    <p:sldId id="286" r:id="rId34"/>
    <p:sldId id="281" r:id="rId35"/>
  </p:sldIdLst>
  <p:sldSz cx="9144000" cy="6858000" type="screen4x3"/>
  <p:notesSz cx="6858000" cy="9144000"/>
  <p:embeddedFontLst>
    <p:embeddedFont>
      <p:font typeface="Aharoni" panose="02010803020104030203" pitchFamily="2" charset="-79"/>
      <p:bold r:id="rId37"/>
    </p:embeddedFont>
    <p:embeddedFont>
      <p:font typeface="Arial Black" panose="020B0A04020102020204" pitchFamily="34" charset="0"/>
      <p:regular r:id="rId38"/>
      <p:bold r:id="rId39"/>
    </p:embeddedFon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Helvetica Neue" panose="020B0604020202020204" charset="0"/>
      <p:regular r:id="rId48"/>
      <p:bold r:id="rId49"/>
      <p:italic r:id="rId50"/>
      <p:boldItalic r:id="rId51"/>
    </p:embeddedFont>
    <p:embeddedFont>
      <p:font typeface="Libre Franklin" pitchFamily="2" charset="0"/>
      <p:regular r:id="rId52"/>
      <p:bold r:id="rId53"/>
      <p:italic r:id="rId54"/>
      <p:boldItalic r:id="rId55"/>
    </p:embeddedFont>
    <p:embeddedFont>
      <p:font typeface="Quattrocento Sans" panose="020B0502050000020003" pitchFamily="34" charset="0"/>
      <p:regular r:id="rId56"/>
      <p:bold r:id="rId57"/>
      <p:italic r:id="rId58"/>
      <p:boldItalic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hV994aogTxU8yV+mUAAbRbkjGn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6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customschemas.google.com/relationships/presentationmetadata" Target="metadata"/><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
        <p:cNvGrpSpPr/>
        <p:nvPr/>
      </p:nvGrpSpPr>
      <p:grpSpPr>
        <a:xfrm>
          <a:off x="0" y="0"/>
          <a:ext cx="0" cy="0"/>
          <a:chOff x="0" y="0"/>
          <a:chExt cx="0" cy="0"/>
        </a:xfrm>
      </p:grpSpPr>
      <p:sp>
        <p:nvSpPr>
          <p:cNvPr id="116" name="Google Shape;116;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8" name="Google Shape;118;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8"/>
        <p:cNvGrpSpPr/>
        <p:nvPr/>
      </p:nvGrpSpPr>
      <p:grpSpPr>
        <a:xfrm>
          <a:off x="0" y="0"/>
          <a:ext cx="0" cy="0"/>
          <a:chOff x="0" y="0"/>
          <a:chExt cx="0" cy="0"/>
        </a:xfrm>
      </p:grpSpPr>
      <p:sp>
        <p:nvSpPr>
          <p:cNvPr id="129" name="Google Shape;129;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2"/>
        <p:cNvGrpSpPr/>
        <p:nvPr/>
      </p:nvGrpSpPr>
      <p:grpSpPr>
        <a:xfrm>
          <a:off x="0" y="0"/>
          <a:ext cx="0" cy="0"/>
          <a:chOff x="0" y="0"/>
          <a:chExt cx="0" cy="0"/>
        </a:xfrm>
      </p:grpSpPr>
      <p:sp>
        <p:nvSpPr>
          <p:cNvPr id="143" name="Google Shape;143;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
        <p:cNvGrpSpPr/>
        <p:nvPr/>
      </p:nvGrpSpPr>
      <p:grpSpPr>
        <a:xfrm>
          <a:off x="0" y="0"/>
          <a:ext cx="0" cy="0"/>
          <a:chOff x="0" y="0"/>
          <a:chExt cx="0" cy="0"/>
        </a:xfrm>
      </p:grpSpPr>
      <p:sp>
        <p:nvSpPr>
          <p:cNvPr id="147" name="Google Shape;147;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9" name="Google Shape;149;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0" name="Google Shape;150;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3"/>
        <p:cNvGrpSpPr/>
        <p:nvPr/>
      </p:nvGrpSpPr>
      <p:grpSpPr>
        <a:xfrm>
          <a:off x="0" y="0"/>
          <a:ext cx="0" cy="0"/>
          <a:chOff x="0" y="0"/>
          <a:chExt cx="0" cy="0"/>
        </a:xfrm>
      </p:grpSpPr>
      <p:sp>
        <p:nvSpPr>
          <p:cNvPr id="154" name="Google Shape;154;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42"/>
          <p:cNvSpPr>
            <a:spLocks noGrp="1"/>
          </p:cNvSpPr>
          <p:nvPr>
            <p:ph type="pic" idx="2"/>
          </p:nvPr>
        </p:nvSpPr>
        <p:spPr>
          <a:xfrm>
            <a:off x="3887391" y="987428"/>
            <a:ext cx="4629150" cy="4873625"/>
          </a:xfrm>
          <a:prstGeom prst="rect">
            <a:avLst/>
          </a:prstGeom>
          <a:noFill/>
          <a:ln>
            <a:noFill/>
          </a:ln>
        </p:spPr>
      </p:sp>
      <p:sp>
        <p:nvSpPr>
          <p:cNvPr id="156" name="Google Shape;156;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7" name="Google Shape;157;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0"/>
        <p:cNvGrpSpPr/>
        <p:nvPr/>
      </p:nvGrpSpPr>
      <p:grpSpPr>
        <a:xfrm>
          <a:off x="0" y="0"/>
          <a:ext cx="0" cy="0"/>
          <a:chOff x="0" y="0"/>
          <a:chExt cx="0" cy="0"/>
        </a:xfrm>
      </p:grpSpPr>
      <p:sp>
        <p:nvSpPr>
          <p:cNvPr id="161" name="Google Shape;161;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6"/>
        <p:cNvGrpSpPr/>
        <p:nvPr/>
      </p:nvGrpSpPr>
      <p:grpSpPr>
        <a:xfrm>
          <a:off x="0" y="0"/>
          <a:ext cx="0" cy="0"/>
          <a:chOff x="0" y="0"/>
          <a:chExt cx="0" cy="0"/>
        </a:xfrm>
      </p:grpSpPr>
      <p:sp>
        <p:nvSpPr>
          <p:cNvPr id="167" name="Google Shape;167;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9"/>
        <p:cNvGrpSpPr/>
        <p:nvPr/>
      </p:nvGrpSpPr>
      <p:grpSpPr>
        <a:xfrm>
          <a:off x="0" y="0"/>
          <a:ext cx="0" cy="0"/>
          <a:chOff x="0" y="0"/>
          <a:chExt cx="0" cy="0"/>
        </a:xfrm>
      </p:grpSpPr>
      <p:sp>
        <p:nvSpPr>
          <p:cNvPr id="180" name="Google Shape;180;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2" name="Google Shape;182;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1"/>
        <p:cNvGrpSpPr/>
        <p:nvPr/>
      </p:nvGrpSpPr>
      <p:grpSpPr>
        <a:xfrm>
          <a:off x="0" y="0"/>
          <a:ext cx="0" cy="0"/>
          <a:chOff x="0" y="0"/>
          <a:chExt cx="0" cy="0"/>
        </a:xfrm>
      </p:grpSpPr>
      <p:sp>
        <p:nvSpPr>
          <p:cNvPr id="192" name="Google Shape;192;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4" name="Google Shape;194;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7"/>
        <p:cNvGrpSpPr/>
        <p:nvPr/>
      </p:nvGrpSpPr>
      <p:grpSpPr>
        <a:xfrm>
          <a:off x="0" y="0"/>
          <a:ext cx="0" cy="0"/>
          <a:chOff x="0" y="0"/>
          <a:chExt cx="0" cy="0"/>
        </a:xfrm>
      </p:grpSpPr>
      <p:sp>
        <p:nvSpPr>
          <p:cNvPr id="198" name="Google Shape;198;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4"/>
        <p:cNvGrpSpPr/>
        <p:nvPr/>
      </p:nvGrpSpPr>
      <p:grpSpPr>
        <a:xfrm>
          <a:off x="0" y="0"/>
          <a:ext cx="0" cy="0"/>
          <a:chOff x="0" y="0"/>
          <a:chExt cx="0" cy="0"/>
        </a:xfrm>
      </p:grpSpPr>
      <p:sp>
        <p:nvSpPr>
          <p:cNvPr id="205" name="Google Shape;205;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7" name="Google Shape;207;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9" name="Google Shape;209;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3"/>
        <p:cNvGrpSpPr/>
        <p:nvPr/>
      </p:nvGrpSpPr>
      <p:grpSpPr>
        <a:xfrm>
          <a:off x="0" y="0"/>
          <a:ext cx="0" cy="0"/>
          <a:chOff x="0" y="0"/>
          <a:chExt cx="0" cy="0"/>
        </a:xfrm>
      </p:grpSpPr>
      <p:sp>
        <p:nvSpPr>
          <p:cNvPr id="214" name="Google Shape;214;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2"/>
        <p:cNvGrpSpPr/>
        <p:nvPr/>
      </p:nvGrpSpPr>
      <p:grpSpPr>
        <a:xfrm>
          <a:off x="0" y="0"/>
          <a:ext cx="0" cy="0"/>
          <a:chOff x="0" y="0"/>
          <a:chExt cx="0" cy="0"/>
        </a:xfrm>
      </p:grpSpPr>
      <p:sp>
        <p:nvSpPr>
          <p:cNvPr id="223" name="Google Shape;223;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5" name="Google Shape;225;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9"/>
        <p:cNvGrpSpPr/>
        <p:nvPr/>
      </p:nvGrpSpPr>
      <p:grpSpPr>
        <a:xfrm>
          <a:off x="0" y="0"/>
          <a:ext cx="0" cy="0"/>
          <a:chOff x="0" y="0"/>
          <a:chExt cx="0" cy="0"/>
        </a:xfrm>
      </p:grpSpPr>
      <p:sp>
        <p:nvSpPr>
          <p:cNvPr id="230" name="Google Shape;230;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54"/>
          <p:cNvSpPr>
            <a:spLocks noGrp="1"/>
          </p:cNvSpPr>
          <p:nvPr>
            <p:ph type="pic" idx="2"/>
          </p:nvPr>
        </p:nvSpPr>
        <p:spPr>
          <a:xfrm>
            <a:off x="3887788" y="987425"/>
            <a:ext cx="4629150" cy="4873625"/>
          </a:xfrm>
          <a:prstGeom prst="rect">
            <a:avLst/>
          </a:prstGeom>
          <a:noFill/>
          <a:ln>
            <a:noFill/>
          </a:ln>
        </p:spPr>
      </p:sp>
      <p:sp>
        <p:nvSpPr>
          <p:cNvPr id="232" name="Google Shape;232;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3" name="Google Shape;233;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6"/>
        <p:cNvGrpSpPr/>
        <p:nvPr/>
      </p:nvGrpSpPr>
      <p:grpSpPr>
        <a:xfrm>
          <a:off x="0" y="0"/>
          <a:ext cx="0" cy="0"/>
          <a:chOff x="0" y="0"/>
          <a:chExt cx="0" cy="0"/>
        </a:xfrm>
      </p:grpSpPr>
      <p:sp>
        <p:nvSpPr>
          <p:cNvPr id="237" name="Google Shape;237;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2"/>
        <p:cNvGrpSpPr/>
        <p:nvPr/>
      </p:nvGrpSpPr>
      <p:grpSpPr>
        <a:xfrm>
          <a:off x="0" y="0"/>
          <a:ext cx="0" cy="0"/>
          <a:chOff x="0" y="0"/>
          <a:chExt cx="0" cy="0"/>
        </a:xfrm>
      </p:grpSpPr>
      <p:sp>
        <p:nvSpPr>
          <p:cNvPr id="243" name="Google Shape;243;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56"/>
        <p:cNvGrpSpPr/>
        <p:nvPr/>
      </p:nvGrpSpPr>
      <p:grpSpPr>
        <a:xfrm>
          <a:off x="0" y="0"/>
          <a:ext cx="0" cy="0"/>
          <a:chOff x="0" y="0"/>
          <a:chExt cx="0" cy="0"/>
        </a:xfrm>
      </p:grpSpPr>
      <p:sp>
        <p:nvSpPr>
          <p:cNvPr id="257" name="Google Shape;257;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58" name="Google Shape;258;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59" name="Google Shape;259;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0" name="Google Shape;260;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1"/>
        <p:cNvGrpSpPr/>
        <p:nvPr/>
      </p:nvGrpSpPr>
      <p:grpSpPr>
        <a:xfrm>
          <a:off x="0" y="0"/>
          <a:ext cx="0" cy="0"/>
          <a:chOff x="0" y="0"/>
          <a:chExt cx="0" cy="0"/>
        </a:xfrm>
      </p:grpSpPr>
      <p:sp>
        <p:nvSpPr>
          <p:cNvPr id="262" name="Google Shape;262;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3" name="Google Shape;263;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64" name="Google Shape;264;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5" name="Google Shape;265;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66"/>
        <p:cNvGrpSpPr/>
        <p:nvPr/>
      </p:nvGrpSpPr>
      <p:grpSpPr>
        <a:xfrm>
          <a:off x="0" y="0"/>
          <a:ext cx="0" cy="0"/>
          <a:chOff x="0" y="0"/>
          <a:chExt cx="0" cy="0"/>
        </a:xfrm>
      </p:grpSpPr>
      <p:sp>
        <p:nvSpPr>
          <p:cNvPr id="267" name="Google Shape;267;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8" name="Google Shape;268;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69" name="Google Shape;269;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0" name="Google Shape;270;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1"/>
        <p:cNvGrpSpPr/>
        <p:nvPr/>
      </p:nvGrpSpPr>
      <p:grpSpPr>
        <a:xfrm>
          <a:off x="0" y="0"/>
          <a:ext cx="0" cy="0"/>
          <a:chOff x="0" y="0"/>
          <a:chExt cx="0" cy="0"/>
        </a:xfrm>
      </p:grpSpPr>
      <p:sp>
        <p:nvSpPr>
          <p:cNvPr id="272" name="Google Shape;272;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3" name="Google Shape;273;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74" name="Google Shape;274;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75" name="Google Shape;275;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77"/>
        <p:cNvGrpSpPr/>
        <p:nvPr/>
      </p:nvGrpSpPr>
      <p:grpSpPr>
        <a:xfrm>
          <a:off x="0" y="0"/>
          <a:ext cx="0" cy="0"/>
          <a:chOff x="0" y="0"/>
          <a:chExt cx="0" cy="0"/>
        </a:xfrm>
      </p:grpSpPr>
      <p:sp>
        <p:nvSpPr>
          <p:cNvPr id="278" name="Google Shape;278;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0" name="Google Shape;280;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1" name="Google Shape;281;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2" name="Google Shape;282;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3" name="Google Shape;283;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4" name="Google Shape;284;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85"/>
        <p:cNvGrpSpPr/>
        <p:nvPr/>
      </p:nvGrpSpPr>
      <p:grpSpPr>
        <a:xfrm>
          <a:off x="0" y="0"/>
          <a:ext cx="0" cy="0"/>
          <a:chOff x="0" y="0"/>
          <a:chExt cx="0" cy="0"/>
        </a:xfrm>
      </p:grpSpPr>
      <p:sp>
        <p:nvSpPr>
          <p:cNvPr id="286" name="Google Shape;286;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87" name="Google Shape;287;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8" name="Google Shape;288;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89"/>
        <p:cNvGrpSpPr/>
        <p:nvPr/>
      </p:nvGrpSpPr>
      <p:grpSpPr>
        <a:xfrm>
          <a:off x="0" y="0"/>
          <a:ext cx="0" cy="0"/>
          <a:chOff x="0" y="0"/>
          <a:chExt cx="0" cy="0"/>
        </a:xfrm>
      </p:grpSpPr>
      <p:pic>
        <p:nvPicPr>
          <p:cNvPr id="290" name="Google Shape;290;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1" name="Google Shape;291;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2"/>
        <p:cNvGrpSpPr/>
        <p:nvPr/>
      </p:nvGrpSpPr>
      <p:grpSpPr>
        <a:xfrm>
          <a:off x="0" y="0"/>
          <a:ext cx="0" cy="0"/>
          <a:chOff x="0" y="0"/>
          <a:chExt cx="0" cy="0"/>
        </a:xfrm>
      </p:grpSpPr>
      <p:sp>
        <p:nvSpPr>
          <p:cNvPr id="293" name="Google Shape;293;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94" name="Google Shape;294;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295" name="Google Shape;295;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296" name="Google Shape;296;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8"/>
        <p:cNvGrpSpPr/>
        <p:nvPr/>
      </p:nvGrpSpPr>
      <p:grpSpPr>
        <a:xfrm>
          <a:off x="0" y="0"/>
          <a:ext cx="0" cy="0"/>
          <a:chOff x="0" y="0"/>
          <a:chExt cx="0" cy="0"/>
        </a:xfrm>
      </p:grpSpPr>
      <p:sp>
        <p:nvSpPr>
          <p:cNvPr id="299" name="Google Shape;299;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6"/>
          <p:cNvSpPr>
            <a:spLocks noGrp="1"/>
          </p:cNvSpPr>
          <p:nvPr>
            <p:ph type="pic" idx="2"/>
          </p:nvPr>
        </p:nvSpPr>
        <p:spPr>
          <a:xfrm>
            <a:off x="1792288" y="612775"/>
            <a:ext cx="5486400" cy="4114800"/>
          </a:xfrm>
          <a:prstGeom prst="rect">
            <a:avLst/>
          </a:prstGeom>
          <a:noFill/>
          <a:ln>
            <a:noFill/>
          </a:ln>
        </p:spPr>
      </p:sp>
      <p:sp>
        <p:nvSpPr>
          <p:cNvPr id="301" name="Google Shape;301;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04"/>
        <p:cNvGrpSpPr/>
        <p:nvPr/>
      </p:nvGrpSpPr>
      <p:grpSpPr>
        <a:xfrm>
          <a:off x="0" y="0"/>
          <a:ext cx="0" cy="0"/>
          <a:chOff x="0" y="0"/>
          <a:chExt cx="0" cy="0"/>
        </a:xfrm>
      </p:grpSpPr>
      <p:sp>
        <p:nvSpPr>
          <p:cNvPr id="305" name="Google Shape;305;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07" name="Google Shape;307;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8" name="Google Shape;308;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09"/>
        <p:cNvGrpSpPr/>
        <p:nvPr/>
      </p:nvGrpSpPr>
      <p:grpSpPr>
        <a:xfrm>
          <a:off x="0" y="0"/>
          <a:ext cx="0" cy="0"/>
          <a:chOff x="0" y="0"/>
          <a:chExt cx="0" cy="0"/>
        </a:xfrm>
      </p:grpSpPr>
      <p:sp>
        <p:nvSpPr>
          <p:cNvPr id="310" name="Google Shape;310;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1" name="Google Shape;311;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2" name="Google Shape;312;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3" name="Google Shape;313;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14"/>
        <p:cNvGrpSpPr/>
        <p:nvPr/>
      </p:nvGrpSpPr>
      <p:grpSpPr>
        <a:xfrm>
          <a:off x="0" y="0"/>
          <a:ext cx="0" cy="0"/>
          <a:chOff x="0" y="0"/>
          <a:chExt cx="0" cy="0"/>
        </a:xfrm>
      </p:grpSpPr>
      <p:sp>
        <p:nvSpPr>
          <p:cNvPr id="315" name="Google Shape;315;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16" name="Google Shape;316;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7" name="Google Shape;317;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8"/>
        <p:cNvGrpSpPr/>
        <p:nvPr/>
      </p:nvGrpSpPr>
      <p:grpSpPr>
        <a:xfrm>
          <a:off x="0" y="0"/>
          <a:ext cx="0" cy="0"/>
          <a:chOff x="0" y="0"/>
          <a:chExt cx="0" cy="0"/>
        </a:xfrm>
      </p:grpSpPr>
      <p:sp>
        <p:nvSpPr>
          <p:cNvPr id="319" name="Google Shape;319;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0"/>
        <p:cNvGrpSpPr/>
        <p:nvPr/>
      </p:nvGrpSpPr>
      <p:grpSpPr>
        <a:xfrm>
          <a:off x="0" y="0"/>
          <a:ext cx="0" cy="0"/>
          <a:chOff x="0" y="0"/>
          <a:chExt cx="0" cy="0"/>
        </a:xfrm>
      </p:grpSpPr>
      <p:sp>
        <p:nvSpPr>
          <p:cNvPr id="321" name="Google Shape;321;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8">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4" name="Google Shape;174;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5" name="Google Shape;175;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6" name="Google Shape;176;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77" name="Google Shape;177;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78" name="Google Shape;178;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0" name="Google Shape;250;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1" name="Google Shape;251;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2" name="Google Shape;252;p57"/>
          <p:cNvCxnSpPr/>
          <p:nvPr/>
        </p:nvCxnSpPr>
        <p:spPr>
          <a:xfrm>
            <a:off x="469900" y="992188"/>
            <a:ext cx="8504238" cy="0"/>
          </a:xfrm>
          <a:prstGeom prst="straightConnector1">
            <a:avLst/>
          </a:prstGeom>
          <a:noFill/>
          <a:ln>
            <a:noFill/>
          </a:ln>
        </p:spPr>
      </p:cxnSp>
      <p:sp>
        <p:nvSpPr>
          <p:cNvPr id="253" name="Google Shape;253;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54" name="Google Shape;254;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55" name="Google Shape;255;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
          <p:cNvSpPr txBox="1"/>
          <p:nvPr/>
        </p:nvSpPr>
        <p:spPr>
          <a:xfrm>
            <a:off x="-2766960" y="2645012"/>
            <a:ext cx="11760710" cy="173108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endParaRPr sz="1400" b="0" i="0" u="none" strike="noStrike" cap="none">
              <a:solidFill>
                <a:srgbClr val="000000"/>
              </a:solidFill>
              <a:latin typeface="Arial"/>
              <a:ea typeface="Arial"/>
              <a:cs typeface="Arial"/>
              <a:sym typeface="Arial"/>
            </a:endParaRPr>
          </a:p>
        </p:txBody>
      </p:sp>
      <p:pic>
        <p:nvPicPr>
          <p:cNvPr id="327" name="Google Shape;327;p1"/>
          <p:cNvPicPr preferRelativeResize="0"/>
          <p:nvPr/>
        </p:nvPicPr>
        <p:blipFill rotWithShape="1">
          <a:blip r:embed="rId3">
            <a:alphaModFix/>
          </a:blip>
          <a:srcRect/>
          <a:stretch/>
        </p:blipFill>
        <p:spPr>
          <a:xfrm>
            <a:off x="7700064" y="102559"/>
            <a:ext cx="1187051" cy="411359"/>
          </a:xfrm>
          <a:prstGeom prst="rect">
            <a:avLst/>
          </a:prstGeom>
          <a:noFill/>
          <a:ln>
            <a:noFill/>
          </a:ln>
        </p:spPr>
      </p:pic>
      <p:pic>
        <p:nvPicPr>
          <p:cNvPr id="328" name="Google Shape;328;p1" descr="Graphical user interface, icon&#10;&#10;Description automatically generated"/>
          <p:cNvPicPr preferRelativeResize="0"/>
          <p:nvPr/>
        </p:nvPicPr>
        <p:blipFill rotWithShape="1">
          <a:blip r:embed="rId4">
            <a:alphaModFix/>
          </a:blip>
          <a:srcRect/>
          <a:stretch/>
        </p:blipFill>
        <p:spPr>
          <a:xfrm>
            <a:off x="-1692070" y="590550"/>
            <a:ext cx="12202754" cy="6267450"/>
          </a:xfrm>
          <a:prstGeom prst="rect">
            <a:avLst/>
          </a:prstGeom>
          <a:noFill/>
          <a:ln>
            <a:noFill/>
          </a:ln>
        </p:spPr>
      </p:pic>
      <p:sp>
        <p:nvSpPr>
          <p:cNvPr id="329" name="Google Shape;329;p1"/>
          <p:cNvSpPr txBox="1"/>
          <p:nvPr/>
        </p:nvSpPr>
        <p:spPr>
          <a:xfrm>
            <a:off x="-1573162" y="5768530"/>
            <a:ext cx="11760709"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E3F1FB"/>
                </a:solidFill>
                <a:latin typeface="Arial"/>
                <a:ea typeface="Arial"/>
                <a:cs typeface="Arial"/>
                <a:sym typeface="Arial"/>
              </a:rPr>
              <a:t>Team 7</a:t>
            </a:r>
            <a:endParaRPr/>
          </a:p>
          <a:p>
            <a:pPr marL="0" marR="0" lvl="0" indent="0" algn="ctr" rtl="0">
              <a:lnSpc>
                <a:spcPct val="100000"/>
              </a:lnSpc>
              <a:spcBef>
                <a:spcPts val="0"/>
              </a:spcBef>
              <a:spcAft>
                <a:spcPts val="0"/>
              </a:spcAft>
              <a:buNone/>
            </a:pPr>
            <a:r>
              <a:rPr lang="en-US" sz="2800" b="0" i="0" u="none" strike="noStrike" cap="none">
                <a:solidFill>
                  <a:srgbClr val="E3F1FB"/>
                </a:solidFill>
                <a:latin typeface="Arial"/>
                <a:ea typeface="Arial"/>
                <a:cs typeface="Arial"/>
                <a:sym typeface="Arial"/>
              </a:rPr>
              <a:t>Mentors – Karthik Muskula and Dhanyapriya Somasundaram</a:t>
            </a:r>
            <a:endParaRPr/>
          </a:p>
          <a:p>
            <a:pPr marL="0" marR="0" lvl="0" indent="0" algn="ctr" rtl="0">
              <a:lnSpc>
                <a:spcPct val="100000"/>
              </a:lnSpc>
              <a:spcBef>
                <a:spcPts val="0"/>
              </a:spcBef>
              <a:spcAft>
                <a:spcPts val="0"/>
              </a:spcAft>
              <a:buNone/>
            </a:pPr>
            <a:endParaRPr sz="2800" b="1" i="0" u="none" strike="noStrike" cap="none">
              <a:solidFill>
                <a:srgbClr val="000000"/>
              </a:solidFill>
              <a:latin typeface="Arial Rounded"/>
              <a:ea typeface="Arial Rounded"/>
              <a:cs typeface="Arial Rounded"/>
              <a:sym typeface="Arial Rounded"/>
            </a:endParaRPr>
          </a:p>
        </p:txBody>
      </p:sp>
      <p:sp>
        <p:nvSpPr>
          <p:cNvPr id="330" name="Google Shape;330;p1"/>
          <p:cNvSpPr txBox="1"/>
          <p:nvPr/>
        </p:nvSpPr>
        <p:spPr>
          <a:xfrm>
            <a:off x="-1573161" y="725502"/>
            <a:ext cx="1176071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E3F1FB"/>
                </a:solidFill>
                <a:latin typeface="Quattrocento Sans"/>
                <a:ea typeface="Quattrocento Sans"/>
                <a:cs typeface="Quattrocento Sans"/>
                <a:sym typeface="Quattrocento Sans"/>
              </a:rPr>
              <a:t>OIL PRICE PREDICTION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76"/>
          <p:cNvPicPr preferRelativeResize="0"/>
          <p:nvPr/>
        </p:nvPicPr>
        <p:blipFill rotWithShape="1">
          <a:blip r:embed="rId3">
            <a:alphaModFix/>
          </a:blip>
          <a:srcRect/>
          <a:stretch/>
        </p:blipFill>
        <p:spPr>
          <a:xfrm>
            <a:off x="4887970" y="2428733"/>
            <a:ext cx="5997460" cy="3276884"/>
          </a:xfrm>
          <a:prstGeom prst="rect">
            <a:avLst/>
          </a:prstGeom>
          <a:noFill/>
          <a:ln>
            <a:noFill/>
          </a:ln>
        </p:spPr>
      </p:pic>
      <p:sp>
        <p:nvSpPr>
          <p:cNvPr id="420" name="Google Shape;420;p76"/>
          <p:cNvSpPr txBox="1"/>
          <p:nvPr/>
        </p:nvSpPr>
        <p:spPr>
          <a:xfrm>
            <a:off x="-1957388" y="813203"/>
            <a:ext cx="64674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Rounded"/>
                <a:ea typeface="Arial Rounded"/>
                <a:cs typeface="Arial Rounded"/>
                <a:sym typeface="Arial Rounded"/>
              </a:rPr>
              <a:t>Heat Map</a:t>
            </a:r>
            <a:endParaRPr/>
          </a:p>
        </p:txBody>
      </p:sp>
      <p:sp>
        <p:nvSpPr>
          <p:cNvPr id="421" name="Google Shape;421;p76"/>
          <p:cNvSpPr txBox="1"/>
          <p:nvPr/>
        </p:nvSpPr>
        <p:spPr>
          <a:xfrm flipH="1">
            <a:off x="-2009776" y="1551718"/>
            <a:ext cx="126856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F3864"/>
                </a:solidFill>
                <a:latin typeface="Arial"/>
                <a:ea typeface="Arial"/>
                <a:cs typeface="Arial"/>
                <a:sym typeface="Arial"/>
              </a:rPr>
              <a:t>The darker the colour the lesser the value and lightest the colour the highest the value</a:t>
            </a:r>
            <a:endParaRPr sz="2000" b="0" i="0" u="none" strike="noStrike" cap="none">
              <a:solidFill>
                <a:srgbClr val="1F3864"/>
              </a:solidFill>
              <a:latin typeface="Arial"/>
              <a:ea typeface="Arial"/>
              <a:cs typeface="Arial"/>
              <a:sym typeface="Arial"/>
            </a:endParaRPr>
          </a:p>
        </p:txBody>
      </p:sp>
      <p:sp>
        <p:nvSpPr>
          <p:cNvPr id="422" name="Google Shape;422;p76"/>
          <p:cNvSpPr txBox="1"/>
          <p:nvPr/>
        </p:nvSpPr>
        <p:spPr>
          <a:xfrm>
            <a:off x="-1895476" y="2514600"/>
            <a:ext cx="6343650"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F3864"/>
                </a:solidFill>
                <a:latin typeface="Helvetica Neue"/>
                <a:ea typeface="Helvetica Neue"/>
                <a:cs typeface="Helvetica Neue"/>
                <a:sym typeface="Helvetica Neue"/>
              </a:rPr>
              <a:t>Inferences:</a:t>
            </a:r>
            <a:endParaRPr/>
          </a:p>
          <a:p>
            <a:pPr marL="0" marR="0" lvl="0" indent="0" algn="l" rtl="0">
              <a:lnSpc>
                <a:spcPct val="100000"/>
              </a:lnSpc>
              <a:spcBef>
                <a:spcPts val="0"/>
              </a:spcBef>
              <a:spcAft>
                <a:spcPts val="0"/>
              </a:spcAft>
              <a:buNone/>
            </a:pPr>
            <a:endParaRPr sz="2000" b="0" i="0" u="none" strike="noStrike" cap="none">
              <a:solidFill>
                <a:srgbClr val="1F3864"/>
              </a:solidFill>
              <a:latin typeface="Helvetica Neue"/>
              <a:ea typeface="Helvetica Neue"/>
              <a:cs typeface="Helvetica Neue"/>
              <a:sym typeface="Helvetica Neue"/>
            </a:endParaRPr>
          </a:p>
          <a:p>
            <a:pPr marL="0" marR="0" lvl="0" indent="-127000" algn="l" rtl="0">
              <a:lnSpc>
                <a:spcPct val="100000"/>
              </a:lnSpc>
              <a:spcBef>
                <a:spcPts val="0"/>
              </a:spcBef>
              <a:spcAft>
                <a:spcPts val="0"/>
              </a:spcAft>
              <a:buClr>
                <a:srgbClr val="000000"/>
              </a:buClr>
              <a:buSzPts val="2000"/>
              <a:buFont typeface="Arial"/>
              <a:buChar char="•"/>
            </a:pPr>
            <a:r>
              <a:rPr lang="en-US" sz="2000" b="0" i="0" u="none" strike="noStrike" cap="none">
                <a:solidFill>
                  <a:srgbClr val="1F3864"/>
                </a:solidFill>
                <a:latin typeface="Helvetica Neue"/>
                <a:ea typeface="Helvetica Neue"/>
                <a:cs typeface="Helvetica Neue"/>
                <a:sym typeface="Helvetica Neue"/>
              </a:rPr>
              <a:t> There is a positive linear correlation between the independent feature ‘Year’ and the dependent feature ‘Price’.</a:t>
            </a:r>
            <a:endParaRPr sz="2000" b="0" i="0" u="none" strike="noStrike" cap="none">
              <a:solidFill>
                <a:srgbClr val="1F3864"/>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7"/>
          <p:cNvSpPr txBox="1"/>
          <p:nvPr/>
        </p:nvSpPr>
        <p:spPr>
          <a:xfrm>
            <a:off x="-2767584" y="717431"/>
            <a:ext cx="73395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002060"/>
                </a:solidFill>
                <a:latin typeface="Arial Rounded"/>
                <a:ea typeface="Arial Rounded"/>
                <a:cs typeface="Arial Rounded"/>
                <a:sym typeface="Arial Rounded"/>
              </a:rPr>
              <a:t>Outlier Detection</a:t>
            </a:r>
            <a:endParaRPr/>
          </a:p>
        </p:txBody>
      </p:sp>
      <p:pic>
        <p:nvPicPr>
          <p:cNvPr id="428" name="Google Shape;428;p77"/>
          <p:cNvPicPr preferRelativeResize="0"/>
          <p:nvPr/>
        </p:nvPicPr>
        <p:blipFill rotWithShape="1">
          <a:blip r:embed="rId3">
            <a:alphaModFix/>
          </a:blip>
          <a:srcRect/>
          <a:stretch/>
        </p:blipFill>
        <p:spPr>
          <a:xfrm>
            <a:off x="7169277" y="1533525"/>
            <a:ext cx="2880610" cy="5044877"/>
          </a:xfrm>
          <a:prstGeom prst="rect">
            <a:avLst/>
          </a:prstGeom>
          <a:noFill/>
          <a:ln>
            <a:noFill/>
          </a:ln>
        </p:spPr>
      </p:pic>
      <p:pic>
        <p:nvPicPr>
          <p:cNvPr id="429" name="Google Shape;429;p77"/>
          <p:cNvPicPr preferRelativeResize="0"/>
          <p:nvPr/>
        </p:nvPicPr>
        <p:blipFill rotWithShape="1">
          <a:blip r:embed="rId4">
            <a:alphaModFix/>
          </a:blip>
          <a:srcRect/>
          <a:stretch/>
        </p:blipFill>
        <p:spPr>
          <a:xfrm>
            <a:off x="-1027113" y="4638824"/>
            <a:ext cx="7331075" cy="1950790"/>
          </a:xfrm>
          <a:prstGeom prst="rect">
            <a:avLst/>
          </a:prstGeom>
          <a:noFill/>
          <a:ln>
            <a:noFill/>
          </a:ln>
        </p:spPr>
      </p:pic>
      <p:sp>
        <p:nvSpPr>
          <p:cNvPr id="430" name="Google Shape;430;p77"/>
          <p:cNvSpPr txBox="1"/>
          <p:nvPr/>
        </p:nvSpPr>
        <p:spPr>
          <a:xfrm>
            <a:off x="-1181100" y="1590675"/>
            <a:ext cx="6172200"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2F5496"/>
                </a:solidFill>
                <a:latin typeface="Helvetica Neue"/>
                <a:ea typeface="Helvetica Neue"/>
                <a:cs typeface="Helvetica Neue"/>
                <a:sym typeface="Helvetica Neue"/>
              </a:rPr>
              <a:t>Inferences:</a:t>
            </a:r>
            <a:endParaRPr/>
          </a:p>
          <a:p>
            <a:pPr marL="0" marR="0" lvl="0" indent="0" algn="l" rtl="0">
              <a:lnSpc>
                <a:spcPct val="100000"/>
              </a:lnSpc>
              <a:spcBef>
                <a:spcPts val="0"/>
              </a:spcBef>
              <a:spcAft>
                <a:spcPts val="0"/>
              </a:spcAft>
              <a:buNone/>
            </a:pPr>
            <a:endParaRPr sz="1800" b="1" i="0" u="none" strike="noStrike" cap="none">
              <a:solidFill>
                <a:srgbClr val="2F5496"/>
              </a:solidFill>
              <a:latin typeface="Helvetica Neue"/>
              <a:ea typeface="Helvetica Neue"/>
              <a:cs typeface="Helvetica Neue"/>
              <a:sym typeface="Helvetica Neue"/>
            </a:endParaRPr>
          </a:p>
          <a:p>
            <a:pPr marL="0"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rgbClr val="2F5496"/>
                </a:solidFill>
                <a:latin typeface="Helvetica Neue"/>
                <a:ea typeface="Helvetica Neue"/>
                <a:cs typeface="Helvetica Neue"/>
                <a:sym typeface="Helvetica Neue"/>
              </a:rPr>
              <a:t> There are no outliers above the positive upper extreme whisker.</a:t>
            </a:r>
            <a:endParaRPr/>
          </a:p>
          <a:p>
            <a:pPr marL="0"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rgbClr val="2F5496"/>
                </a:solidFill>
                <a:latin typeface="Helvetica Neue"/>
                <a:ea typeface="Helvetica Neue"/>
                <a:cs typeface="Helvetica Neue"/>
                <a:sym typeface="Helvetica Neue"/>
              </a:rPr>
              <a:t> There are no outliers below the negative side of the lower whisker.</a:t>
            </a:r>
            <a:endParaRPr/>
          </a:p>
          <a:p>
            <a:pPr marL="0" marR="0" lvl="0" indent="-114300" algn="l" rtl="0">
              <a:lnSpc>
                <a:spcPct val="100000"/>
              </a:lnSpc>
              <a:spcBef>
                <a:spcPts val="0"/>
              </a:spcBef>
              <a:spcAft>
                <a:spcPts val="0"/>
              </a:spcAft>
              <a:buClr>
                <a:srgbClr val="000000"/>
              </a:buClr>
              <a:buSzPts val="1800"/>
              <a:buFont typeface="Arial"/>
              <a:buChar char="•"/>
            </a:pPr>
            <a:r>
              <a:rPr lang="en-US" sz="1800" b="1" i="0" u="none" strike="noStrike" cap="none">
                <a:solidFill>
                  <a:srgbClr val="2F5496"/>
                </a:solidFill>
                <a:latin typeface="Helvetica Neue"/>
                <a:ea typeface="Helvetica Neue"/>
                <a:cs typeface="Helvetica Neue"/>
                <a:sym typeface="Helvetica Neue"/>
              </a:rPr>
              <a:t> The data looks right skewed which means there are extreme values that do not follow the regular trend of the data.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78"/>
          <p:cNvPicPr preferRelativeResize="0"/>
          <p:nvPr/>
        </p:nvPicPr>
        <p:blipFill rotWithShape="1">
          <a:blip r:embed="rId3">
            <a:alphaModFix/>
          </a:blip>
          <a:srcRect/>
          <a:stretch/>
        </p:blipFill>
        <p:spPr>
          <a:xfrm>
            <a:off x="5362575" y="838200"/>
            <a:ext cx="5610225" cy="2796782"/>
          </a:xfrm>
          <a:prstGeom prst="rect">
            <a:avLst/>
          </a:prstGeom>
          <a:noFill/>
          <a:ln>
            <a:noFill/>
          </a:ln>
        </p:spPr>
      </p:pic>
      <p:pic>
        <p:nvPicPr>
          <p:cNvPr id="436" name="Google Shape;436;p78"/>
          <p:cNvPicPr preferRelativeResize="0"/>
          <p:nvPr/>
        </p:nvPicPr>
        <p:blipFill rotWithShape="1">
          <a:blip r:embed="rId4">
            <a:alphaModFix/>
          </a:blip>
          <a:srcRect/>
          <a:stretch/>
        </p:blipFill>
        <p:spPr>
          <a:xfrm>
            <a:off x="5457825" y="4124325"/>
            <a:ext cx="5610225" cy="2457450"/>
          </a:xfrm>
          <a:prstGeom prst="rect">
            <a:avLst/>
          </a:prstGeom>
          <a:noFill/>
          <a:ln>
            <a:noFill/>
          </a:ln>
        </p:spPr>
      </p:pic>
      <p:sp>
        <p:nvSpPr>
          <p:cNvPr id="437" name="Google Shape;437;p78"/>
          <p:cNvSpPr txBox="1"/>
          <p:nvPr/>
        </p:nvSpPr>
        <p:spPr>
          <a:xfrm>
            <a:off x="-2105025" y="352425"/>
            <a:ext cx="129063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1E4E79"/>
                </a:solidFill>
                <a:latin typeface="Arial"/>
                <a:ea typeface="Arial"/>
                <a:cs typeface="Arial"/>
                <a:sym typeface="Arial"/>
              </a:rPr>
              <a:t>Histogram and Distribution Plot of Brent Oil Prices</a:t>
            </a:r>
            <a:endParaRPr/>
          </a:p>
        </p:txBody>
      </p:sp>
      <p:sp>
        <p:nvSpPr>
          <p:cNvPr id="438" name="Google Shape;438;p78"/>
          <p:cNvSpPr txBox="1"/>
          <p:nvPr/>
        </p:nvSpPr>
        <p:spPr>
          <a:xfrm>
            <a:off x="-1876425" y="1314450"/>
            <a:ext cx="5743576" cy="2627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F3864"/>
                </a:solidFill>
                <a:latin typeface="Arial"/>
                <a:ea typeface="Arial"/>
                <a:cs typeface="Arial"/>
                <a:sym typeface="Arial"/>
              </a:rPr>
              <a:t>Inferences</a:t>
            </a:r>
            <a:r>
              <a:rPr lang="en-US" sz="1800" b="1" i="0" u="none" strike="noStrike" cap="none">
                <a:solidFill>
                  <a:srgbClr val="1F3864"/>
                </a:solidFill>
                <a:highlight>
                  <a:srgbClr val="FFFFFF"/>
                </a:highlight>
                <a:latin typeface="Arial"/>
                <a:ea typeface="Arial"/>
                <a:cs typeface="Arial"/>
                <a:sym typeface="Arial"/>
              </a:rPr>
              <a:t> </a:t>
            </a:r>
            <a:r>
              <a:rPr lang="en-US" sz="1800" b="1" i="0" u="none" strike="noStrike" cap="none">
                <a:solidFill>
                  <a:srgbClr val="1F3864"/>
                </a:solidFill>
                <a:latin typeface="Arial"/>
                <a:ea typeface="Arial"/>
                <a:cs typeface="Arial"/>
                <a:sym typeface="Arial"/>
              </a:rPr>
              <a:t>:</a:t>
            </a:r>
            <a:endParaRPr/>
          </a:p>
          <a:p>
            <a:pPr marL="457200" marR="0" lvl="0" indent="-324090" algn="l" rtl="0">
              <a:lnSpc>
                <a:spcPct val="90000"/>
              </a:lnSpc>
              <a:spcBef>
                <a:spcPts val="1000"/>
              </a:spcBef>
              <a:spcAft>
                <a:spcPts val="0"/>
              </a:spcAft>
              <a:buClr>
                <a:srgbClr val="000000"/>
              </a:buClr>
              <a:buSzPts val="1504"/>
              <a:buFont typeface="Arial"/>
              <a:buChar char="●"/>
            </a:pPr>
            <a:r>
              <a:rPr lang="en-US" sz="1800" b="1" i="0" u="none" strike="noStrike" cap="none">
                <a:solidFill>
                  <a:srgbClr val="1F3864"/>
                </a:solidFill>
                <a:latin typeface="Arial"/>
                <a:ea typeface="Arial"/>
                <a:cs typeface="Arial"/>
                <a:sym typeface="Arial"/>
              </a:rPr>
              <a:t>Most frequent values of Brent are in the range of 10 to 40.</a:t>
            </a:r>
            <a:endParaRPr/>
          </a:p>
          <a:p>
            <a:pPr marL="457200" marR="0" lvl="0" indent="-324090" algn="l" rtl="0">
              <a:lnSpc>
                <a:spcPct val="90000"/>
              </a:lnSpc>
              <a:spcBef>
                <a:spcPts val="1000"/>
              </a:spcBef>
              <a:spcAft>
                <a:spcPts val="0"/>
              </a:spcAft>
              <a:buClr>
                <a:srgbClr val="000000"/>
              </a:buClr>
              <a:buSzPts val="1504"/>
              <a:buFont typeface="Arial"/>
              <a:buChar char="●"/>
            </a:pPr>
            <a:r>
              <a:rPr lang="en-US" sz="1800" b="1" i="0" u="none" strike="noStrike" cap="none">
                <a:solidFill>
                  <a:srgbClr val="1F3864"/>
                </a:solidFill>
                <a:latin typeface="Arial"/>
                <a:ea typeface="Arial"/>
                <a:cs typeface="Arial"/>
                <a:sym typeface="Arial"/>
              </a:rPr>
              <a:t>The Brent oil price values from 50 to 143 are less frequent.</a:t>
            </a:r>
            <a:endParaRPr/>
          </a:p>
          <a:p>
            <a:pPr marL="457200" marR="0" lvl="0" indent="-324090" algn="l" rtl="0">
              <a:lnSpc>
                <a:spcPct val="90000"/>
              </a:lnSpc>
              <a:spcBef>
                <a:spcPts val="1000"/>
              </a:spcBef>
              <a:spcAft>
                <a:spcPts val="0"/>
              </a:spcAft>
              <a:buClr>
                <a:srgbClr val="000000"/>
              </a:buClr>
              <a:buSzPts val="1504"/>
              <a:buFont typeface="Arial"/>
              <a:buChar char="●"/>
            </a:pPr>
            <a:r>
              <a:rPr lang="en-US" sz="1800" b="1" i="0" u="none" strike="noStrike" cap="none">
                <a:solidFill>
                  <a:srgbClr val="1F3864"/>
                </a:solidFill>
                <a:latin typeface="Arial"/>
                <a:ea typeface="Arial"/>
                <a:cs typeface="Arial"/>
                <a:sym typeface="Arial"/>
              </a:rPr>
              <a:t>It shows that the data doesn't follow Normal Distribution.</a:t>
            </a:r>
            <a:endParaRPr/>
          </a:p>
          <a:p>
            <a:pPr marL="457200" marR="0" lvl="0" indent="-324090" algn="l" rtl="0">
              <a:lnSpc>
                <a:spcPct val="90000"/>
              </a:lnSpc>
              <a:spcBef>
                <a:spcPts val="1000"/>
              </a:spcBef>
              <a:spcAft>
                <a:spcPts val="0"/>
              </a:spcAft>
              <a:buClr>
                <a:srgbClr val="000000"/>
              </a:buClr>
              <a:buSzPts val="1504"/>
              <a:buFont typeface="Arial"/>
              <a:buChar char="●"/>
            </a:pPr>
            <a:r>
              <a:rPr lang="en-US" sz="1800" b="1" i="0" u="none" strike="noStrike" cap="none">
                <a:solidFill>
                  <a:srgbClr val="1F3864"/>
                </a:solidFill>
                <a:latin typeface="Arial"/>
                <a:ea typeface="Arial"/>
                <a:cs typeface="Arial"/>
                <a:sym typeface="Arial"/>
              </a:rPr>
              <a:t>The data is right-skewed.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79"/>
          <p:cNvPicPr preferRelativeResize="0"/>
          <p:nvPr/>
        </p:nvPicPr>
        <p:blipFill rotWithShape="1">
          <a:blip r:embed="rId3">
            <a:alphaModFix/>
          </a:blip>
          <a:srcRect/>
          <a:stretch/>
        </p:blipFill>
        <p:spPr>
          <a:xfrm>
            <a:off x="464464" y="1868604"/>
            <a:ext cx="8215072" cy="4625741"/>
          </a:xfrm>
          <a:prstGeom prst="rect">
            <a:avLst/>
          </a:prstGeom>
          <a:noFill/>
          <a:ln>
            <a:noFill/>
          </a:ln>
        </p:spPr>
      </p:pic>
      <p:sp>
        <p:nvSpPr>
          <p:cNvPr id="444" name="Google Shape;444;p79"/>
          <p:cNvSpPr txBox="1"/>
          <p:nvPr/>
        </p:nvSpPr>
        <p:spPr>
          <a:xfrm>
            <a:off x="-2085975" y="83559"/>
            <a:ext cx="13125450"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rgbClr val="0070C0"/>
                </a:solidFill>
                <a:latin typeface="Arial Rounded"/>
                <a:ea typeface="Arial Rounded"/>
                <a:cs typeface="Arial Rounded"/>
                <a:sym typeface="Arial Rounded"/>
              </a:rPr>
              <a:t>Data Visualization</a:t>
            </a:r>
            <a:endParaRPr/>
          </a:p>
          <a:p>
            <a:pPr marL="0" marR="0" lvl="0" indent="0" algn="ctr" rtl="0">
              <a:lnSpc>
                <a:spcPct val="100000"/>
              </a:lnSpc>
              <a:spcBef>
                <a:spcPts val="0"/>
              </a:spcBef>
              <a:spcAft>
                <a:spcPts val="0"/>
              </a:spcAft>
              <a:buNone/>
            </a:pPr>
            <a:endParaRPr sz="2800" b="1" i="0" u="none" strike="noStrike" cap="none">
              <a:solidFill>
                <a:srgbClr val="0070C0"/>
              </a:solidFill>
              <a:latin typeface="Arial Rounded"/>
              <a:ea typeface="Arial Rounded"/>
              <a:cs typeface="Arial Rounded"/>
              <a:sym typeface="Arial Rounded"/>
            </a:endParaRPr>
          </a:p>
          <a:p>
            <a:pPr marL="0" marR="0" lvl="0" indent="0" algn="ctr" rtl="0">
              <a:lnSpc>
                <a:spcPct val="100000"/>
              </a:lnSpc>
              <a:spcBef>
                <a:spcPts val="0"/>
              </a:spcBef>
              <a:spcAft>
                <a:spcPts val="0"/>
              </a:spcAft>
              <a:buNone/>
            </a:pPr>
            <a:r>
              <a:rPr lang="en-US" sz="2800" b="1" i="0" u="none" strike="noStrike" cap="none">
                <a:solidFill>
                  <a:srgbClr val="0070C0"/>
                </a:solidFill>
                <a:latin typeface="Arial Rounded"/>
                <a:ea typeface="Arial Rounded"/>
                <a:cs typeface="Arial Rounded"/>
                <a:sym typeface="Arial Rounded"/>
              </a:rPr>
              <a:t>Bar Plot of Variation of Price over Years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80"/>
          <p:cNvPicPr preferRelativeResize="0"/>
          <p:nvPr/>
        </p:nvPicPr>
        <p:blipFill rotWithShape="1">
          <a:blip r:embed="rId3">
            <a:alphaModFix/>
          </a:blip>
          <a:srcRect/>
          <a:stretch/>
        </p:blipFill>
        <p:spPr>
          <a:xfrm>
            <a:off x="2295524" y="940889"/>
            <a:ext cx="8658225" cy="4176122"/>
          </a:xfrm>
          <a:prstGeom prst="rect">
            <a:avLst/>
          </a:prstGeom>
          <a:noFill/>
          <a:ln>
            <a:noFill/>
          </a:ln>
        </p:spPr>
      </p:pic>
      <p:sp>
        <p:nvSpPr>
          <p:cNvPr id="450" name="Google Shape;450;p80"/>
          <p:cNvSpPr txBox="1"/>
          <p:nvPr/>
        </p:nvSpPr>
        <p:spPr>
          <a:xfrm flipH="1">
            <a:off x="-1728788" y="400050"/>
            <a:ext cx="34575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70C0"/>
                </a:solidFill>
                <a:latin typeface="Arial Rounded"/>
                <a:ea typeface="Arial Rounded"/>
                <a:cs typeface="Arial Rounded"/>
                <a:sym typeface="Arial Rounded"/>
              </a:rPr>
              <a:t>Data Visualization</a:t>
            </a:r>
            <a:endParaRPr/>
          </a:p>
        </p:txBody>
      </p:sp>
      <p:sp>
        <p:nvSpPr>
          <p:cNvPr id="451" name="Google Shape;451;p80"/>
          <p:cNvSpPr txBox="1"/>
          <p:nvPr/>
        </p:nvSpPr>
        <p:spPr>
          <a:xfrm flipH="1">
            <a:off x="-2200278" y="1028712"/>
            <a:ext cx="3929064" cy="44319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F5496"/>
                </a:solidFill>
                <a:latin typeface="Arial"/>
                <a:ea typeface="Arial"/>
                <a:cs typeface="Arial"/>
                <a:sym typeface="Arial"/>
              </a:rPr>
              <a:t>Inferences</a:t>
            </a:r>
            <a:r>
              <a:rPr lang="en-US" sz="1200" b="1" i="0" u="none" strike="noStrike" cap="none">
                <a:solidFill>
                  <a:srgbClr val="2F5496"/>
                </a:solidFill>
                <a:highlight>
                  <a:srgbClr val="FFFFFF"/>
                </a:highlight>
                <a:latin typeface="Arial"/>
                <a:ea typeface="Arial"/>
                <a:cs typeface="Arial"/>
                <a:sym typeface="Arial"/>
              </a:rPr>
              <a:t> </a:t>
            </a:r>
            <a:r>
              <a:rPr lang="en-US" sz="1400" b="1" i="0" u="none" strike="noStrike" cap="none">
                <a:solidFill>
                  <a:srgbClr val="2F5496"/>
                </a:solidFill>
                <a:latin typeface="Arial"/>
                <a:ea typeface="Arial"/>
                <a:cs typeface="Arial"/>
                <a:sym typeface="Arial"/>
              </a:rPr>
              <a:t>:</a:t>
            </a:r>
            <a:endParaRPr/>
          </a:p>
          <a:p>
            <a:pPr marL="0" marR="0" lvl="0" indent="0" algn="l" rtl="0">
              <a:lnSpc>
                <a:spcPct val="100000"/>
              </a:lnSpc>
              <a:spcBef>
                <a:spcPts val="1000"/>
              </a:spcBef>
              <a:spcAft>
                <a:spcPts val="0"/>
              </a:spcAft>
              <a:buClr>
                <a:srgbClr val="000000"/>
              </a:buClr>
              <a:buSzPts val="1400"/>
              <a:buFont typeface="Arial"/>
              <a:buNone/>
            </a:pPr>
            <a:r>
              <a:rPr lang="en-US" sz="1400" b="1" i="1" u="none" strike="noStrike" cap="none">
                <a:solidFill>
                  <a:srgbClr val="2F5496"/>
                </a:solidFill>
                <a:latin typeface="Arial"/>
                <a:ea typeface="Arial"/>
                <a:cs typeface="Arial"/>
                <a:sym typeface="Arial"/>
              </a:rPr>
              <a:t>Trend:</a:t>
            </a:r>
            <a:endParaRPr/>
          </a:p>
          <a:p>
            <a:pPr marL="457200" marR="0" lvl="0" indent="-311150" algn="l" rtl="0">
              <a:lnSpc>
                <a:spcPct val="100000"/>
              </a:lnSpc>
              <a:spcBef>
                <a:spcPts val="1000"/>
              </a:spcBef>
              <a:spcAft>
                <a:spcPts val="0"/>
              </a:spcAft>
              <a:buClr>
                <a:srgbClr val="000000"/>
              </a:buClr>
              <a:buSzPts val="1300"/>
              <a:buFont typeface="Arial"/>
              <a:buChar char="●"/>
            </a:pPr>
            <a:r>
              <a:rPr lang="en-US" sz="1400" b="1" i="0" u="none" strike="noStrike" cap="none">
                <a:solidFill>
                  <a:srgbClr val="2F5496"/>
                </a:solidFill>
                <a:latin typeface="Arial"/>
                <a:ea typeface="Arial"/>
                <a:cs typeface="Arial"/>
                <a:sym typeface="Arial"/>
              </a:rPr>
              <a:t>The price was steady</a:t>
            </a:r>
            <a:r>
              <a:rPr lang="en-US" sz="2000" b="1" i="0" u="none" strike="noStrike" cap="none">
                <a:solidFill>
                  <a:srgbClr val="2F5496"/>
                </a:solidFill>
                <a:latin typeface="Arial"/>
                <a:ea typeface="Arial"/>
                <a:cs typeface="Arial"/>
                <a:sym typeface="Arial"/>
              </a:rPr>
              <a:t> </a:t>
            </a:r>
            <a:r>
              <a:rPr lang="en-US" sz="1400" b="1" i="0" u="none" strike="noStrike" cap="none">
                <a:solidFill>
                  <a:srgbClr val="2F5496"/>
                </a:solidFill>
                <a:latin typeface="Arial"/>
                <a:ea typeface="Arial"/>
                <a:cs typeface="Arial"/>
                <a:sym typeface="Arial"/>
              </a:rPr>
              <a:t>increasing till 2008.</a:t>
            </a:r>
            <a:endParaRPr/>
          </a:p>
          <a:p>
            <a:pPr marL="457200" marR="0" lvl="0" indent="-311150" algn="l" rtl="0">
              <a:lnSpc>
                <a:spcPct val="100000"/>
              </a:lnSpc>
              <a:spcBef>
                <a:spcPts val="1000"/>
              </a:spcBef>
              <a:spcAft>
                <a:spcPts val="0"/>
              </a:spcAft>
              <a:buClr>
                <a:srgbClr val="000000"/>
              </a:buClr>
              <a:buSzPts val="1300"/>
              <a:buFont typeface="Arial"/>
              <a:buChar char="●"/>
            </a:pPr>
            <a:r>
              <a:rPr lang="en-US" sz="1400" b="1" i="0" u="none" strike="noStrike" cap="none">
                <a:solidFill>
                  <a:srgbClr val="2F5496"/>
                </a:solidFill>
                <a:latin typeface="Arial"/>
                <a:ea typeface="Arial"/>
                <a:cs typeface="Arial"/>
                <a:sym typeface="Arial"/>
              </a:rPr>
              <a:t>The price has dropped significantly in 2010 because of global recession hit. </a:t>
            </a:r>
            <a:endParaRPr/>
          </a:p>
          <a:p>
            <a:pPr marL="457200" marR="0" lvl="0" indent="-311150" algn="l" rtl="0">
              <a:lnSpc>
                <a:spcPct val="100000"/>
              </a:lnSpc>
              <a:spcBef>
                <a:spcPts val="1000"/>
              </a:spcBef>
              <a:spcAft>
                <a:spcPts val="0"/>
              </a:spcAft>
              <a:buClr>
                <a:srgbClr val="000000"/>
              </a:buClr>
              <a:buSzPts val="1300"/>
              <a:buFont typeface="Arial"/>
              <a:buChar char="●"/>
            </a:pPr>
            <a:r>
              <a:rPr lang="en-US" sz="1400" b="1" i="0" u="none" strike="noStrike" cap="none">
                <a:solidFill>
                  <a:srgbClr val="2F5496"/>
                </a:solidFill>
                <a:latin typeface="Arial"/>
                <a:ea typeface="Arial"/>
                <a:cs typeface="Arial"/>
                <a:sym typeface="Arial"/>
              </a:rPr>
              <a:t>At the beginning of 2020, oil prices then again  declined by due to Covid.</a:t>
            </a:r>
            <a:endParaRPr/>
          </a:p>
          <a:p>
            <a:pPr marL="457200" marR="0" lvl="0" indent="-311150" algn="l" rtl="0">
              <a:lnSpc>
                <a:spcPct val="100000"/>
              </a:lnSpc>
              <a:spcBef>
                <a:spcPts val="1000"/>
              </a:spcBef>
              <a:spcAft>
                <a:spcPts val="0"/>
              </a:spcAft>
              <a:buClr>
                <a:srgbClr val="000000"/>
              </a:buClr>
              <a:buSzPts val="1300"/>
              <a:buFont typeface="Arial"/>
              <a:buChar char="●"/>
            </a:pPr>
            <a:r>
              <a:rPr lang="en-US" sz="1400" b="1" i="0" u="none" strike="noStrike" cap="none">
                <a:solidFill>
                  <a:srgbClr val="2F5496"/>
                </a:solidFill>
                <a:latin typeface="Arial"/>
                <a:ea typeface="Arial"/>
                <a:cs typeface="Arial"/>
                <a:sym typeface="Arial"/>
              </a:rPr>
              <a:t> It was observed that after the drop, towards the beginning of 2021 price started to climb.</a:t>
            </a:r>
            <a:endParaRPr/>
          </a:p>
          <a:p>
            <a:pPr marL="457200" marR="0" lvl="0" indent="-311150" algn="l" rtl="0">
              <a:lnSpc>
                <a:spcPct val="100000"/>
              </a:lnSpc>
              <a:spcBef>
                <a:spcPts val="1000"/>
              </a:spcBef>
              <a:spcAft>
                <a:spcPts val="0"/>
              </a:spcAft>
              <a:buClr>
                <a:srgbClr val="000000"/>
              </a:buClr>
              <a:buSzPts val="1300"/>
              <a:buFont typeface="Arial"/>
              <a:buChar char="●"/>
            </a:pPr>
            <a:r>
              <a:rPr lang="en-US" sz="1400" b="1" i="0" u="none" strike="noStrike" cap="none">
                <a:solidFill>
                  <a:srgbClr val="2F5496"/>
                </a:solidFill>
                <a:latin typeface="Century Gothic"/>
                <a:ea typeface="Century Gothic"/>
                <a:cs typeface="Century Gothic"/>
                <a:sym typeface="Century Gothic"/>
              </a:rPr>
              <a:t>There is no seasonality but trend is there and the data does not have constant mean and constant variance.</a:t>
            </a:r>
            <a:endParaRPr sz="1400" b="1" i="0" u="none" strike="noStrike" cap="none">
              <a:solidFill>
                <a:srgbClr val="2F5496"/>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80"/>
          <p:cNvSpPr txBox="1"/>
          <p:nvPr/>
        </p:nvSpPr>
        <p:spPr>
          <a:xfrm>
            <a:off x="-2124075" y="5905500"/>
            <a:ext cx="1307782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Arial Rounded"/>
                <a:ea typeface="Arial Rounded"/>
                <a:cs typeface="Arial Rounded"/>
                <a:sym typeface="Arial Rounded"/>
              </a:rPr>
              <a:t>As you can see from the above plot that the lowest price was recorded at 1998 which is 9.1$ and the apex of the price was at 2008 which is 143.95$.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81"/>
          <p:cNvPicPr preferRelativeResize="0"/>
          <p:nvPr/>
        </p:nvPicPr>
        <p:blipFill rotWithShape="1">
          <a:blip r:embed="rId3">
            <a:alphaModFix/>
          </a:blip>
          <a:srcRect/>
          <a:stretch/>
        </p:blipFill>
        <p:spPr>
          <a:xfrm>
            <a:off x="3886200" y="535035"/>
            <a:ext cx="7132690" cy="6226080"/>
          </a:xfrm>
          <a:prstGeom prst="rect">
            <a:avLst/>
          </a:prstGeom>
          <a:noFill/>
          <a:ln>
            <a:noFill/>
          </a:ln>
        </p:spPr>
      </p:pic>
      <p:sp>
        <p:nvSpPr>
          <p:cNvPr id="458" name="Google Shape;458;p81"/>
          <p:cNvSpPr txBox="1"/>
          <p:nvPr/>
        </p:nvSpPr>
        <p:spPr>
          <a:xfrm>
            <a:off x="-1924050" y="150314"/>
            <a:ext cx="48387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1F3864"/>
                </a:solidFill>
                <a:latin typeface="Aharoni"/>
                <a:ea typeface="Aharoni"/>
                <a:cs typeface="Aharoni"/>
                <a:sym typeface="Aharoni"/>
              </a:rPr>
              <a:t>Data Visualization</a:t>
            </a:r>
            <a:endParaRPr/>
          </a:p>
          <a:p>
            <a:pPr marL="0" marR="0" lvl="0" indent="0" algn="l" rtl="0">
              <a:lnSpc>
                <a:spcPct val="100000"/>
              </a:lnSpc>
              <a:spcBef>
                <a:spcPts val="0"/>
              </a:spcBef>
              <a:spcAft>
                <a:spcPts val="0"/>
              </a:spcAft>
              <a:buNone/>
            </a:pPr>
            <a:r>
              <a:rPr lang="en-US" sz="2800" b="0" i="0" u="none" strike="noStrike" cap="none">
                <a:solidFill>
                  <a:srgbClr val="1F3864"/>
                </a:solidFill>
                <a:latin typeface="Aharoni"/>
                <a:ea typeface="Aharoni"/>
                <a:cs typeface="Aharoni"/>
                <a:sym typeface="Aharoni"/>
              </a:rPr>
              <a:t>Lag plots (yearly)</a:t>
            </a:r>
            <a:endParaRPr sz="2800" b="0" i="0" u="none" strike="noStrike" cap="none">
              <a:solidFill>
                <a:srgbClr val="1F3864"/>
              </a:solidFill>
              <a:latin typeface="Aharoni"/>
              <a:ea typeface="Aharoni"/>
              <a:cs typeface="Aharoni"/>
              <a:sym typeface="Aharoni"/>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81"/>
          <p:cNvSpPr txBox="1"/>
          <p:nvPr/>
        </p:nvSpPr>
        <p:spPr>
          <a:xfrm flipH="1">
            <a:off x="-1924050" y="1466850"/>
            <a:ext cx="5619750" cy="40010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2F5496"/>
                </a:solidFill>
                <a:latin typeface="Helvetica Neue"/>
                <a:ea typeface="Helvetica Neue"/>
                <a:cs typeface="Helvetica Neue"/>
                <a:sym typeface="Helvetica Neue"/>
              </a:rPr>
              <a:t>A lag plot is a special type of scatter plot in which the X-axis represents the dataset with some time units behind or ahead as compared to the Y-axis. The difference between these time units is called lag or lagged and it is represented by k.</a:t>
            </a:r>
            <a:endParaRPr sz="2000" b="1" i="0" u="none" strike="noStrike" cap="none">
              <a:solidFill>
                <a:srgbClr val="2F5496"/>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2000" b="1" i="0" u="none" strike="noStrike" cap="none">
              <a:solidFill>
                <a:srgbClr val="2F5496"/>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US" sz="2000" b="1" i="0" u="none" strike="noStrike" cap="none">
                <a:solidFill>
                  <a:srgbClr val="2F5496"/>
                </a:solidFill>
                <a:latin typeface="Helvetica Neue"/>
                <a:ea typeface="Helvetica Neue"/>
                <a:cs typeface="Helvetica Neue"/>
                <a:sym typeface="Helvetica Neue"/>
              </a:rPr>
              <a:t>Inferences: Our data is linear mostly linear and it shows positive autocorrelation with the previous lag values and it has an underlying structure of and autoregressive model.</a:t>
            </a:r>
            <a:endParaRPr/>
          </a:p>
          <a:p>
            <a:pPr marL="0" marR="0" lvl="0" indent="0" algn="l" rtl="0">
              <a:lnSpc>
                <a:spcPct val="100000"/>
              </a:lnSpc>
              <a:spcBef>
                <a:spcPts val="0"/>
              </a:spcBef>
              <a:spcAft>
                <a:spcPts val="0"/>
              </a:spcAft>
              <a:buNone/>
            </a:pPr>
            <a:endParaRPr sz="1400" b="0" i="0" u="none" strike="noStrike" cap="none">
              <a:solidFill>
                <a:srgbClr val="2F549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9"/>
          <p:cNvSpPr txBox="1"/>
          <p:nvPr/>
        </p:nvSpPr>
        <p:spPr>
          <a:xfrm>
            <a:off x="3171008" y="2943398"/>
            <a:ext cx="32760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Model Building</a:t>
            </a:r>
            <a:endParaRPr sz="1400" b="0" i="0" u="none" strike="noStrike" cap="none">
              <a:solidFill>
                <a:srgbClr val="000000"/>
              </a:solidFill>
              <a:latin typeface="Arial"/>
              <a:ea typeface="Arial"/>
              <a:cs typeface="Arial"/>
              <a:sym typeface="Arial"/>
            </a:endParaRPr>
          </a:p>
        </p:txBody>
      </p:sp>
      <p:pic>
        <p:nvPicPr>
          <p:cNvPr id="465" name="Google Shape;465;p9"/>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82"/>
          <p:cNvSpPr txBox="1"/>
          <p:nvPr/>
        </p:nvSpPr>
        <p:spPr>
          <a:xfrm>
            <a:off x="-1189703" y="619432"/>
            <a:ext cx="1180854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haroni"/>
                <a:ea typeface="Aharoni"/>
                <a:cs typeface="Aharoni"/>
                <a:sym typeface="Aharoni"/>
              </a:rPr>
              <a:t>Prophet Model on daily data</a:t>
            </a:r>
            <a:endParaRPr/>
          </a:p>
        </p:txBody>
      </p:sp>
      <p:pic>
        <p:nvPicPr>
          <p:cNvPr id="471" name="Google Shape;471;p82"/>
          <p:cNvPicPr preferRelativeResize="0"/>
          <p:nvPr/>
        </p:nvPicPr>
        <p:blipFill rotWithShape="1">
          <a:blip r:embed="rId3">
            <a:alphaModFix/>
          </a:blip>
          <a:srcRect/>
          <a:stretch/>
        </p:blipFill>
        <p:spPr>
          <a:xfrm>
            <a:off x="-1788695" y="1204206"/>
            <a:ext cx="10234605" cy="991765"/>
          </a:xfrm>
          <a:prstGeom prst="rect">
            <a:avLst/>
          </a:prstGeom>
          <a:noFill/>
          <a:ln>
            <a:noFill/>
          </a:ln>
        </p:spPr>
      </p:pic>
      <p:pic>
        <p:nvPicPr>
          <p:cNvPr id="472" name="Google Shape;472;p82"/>
          <p:cNvPicPr preferRelativeResize="0"/>
          <p:nvPr/>
        </p:nvPicPr>
        <p:blipFill rotWithShape="1">
          <a:blip r:embed="rId4">
            <a:alphaModFix/>
          </a:blip>
          <a:srcRect/>
          <a:stretch/>
        </p:blipFill>
        <p:spPr>
          <a:xfrm>
            <a:off x="-1992028" y="2486914"/>
            <a:ext cx="5680215" cy="3191520"/>
          </a:xfrm>
          <a:prstGeom prst="rect">
            <a:avLst/>
          </a:prstGeom>
          <a:noFill/>
          <a:ln>
            <a:noFill/>
          </a:ln>
        </p:spPr>
      </p:pic>
      <p:pic>
        <p:nvPicPr>
          <p:cNvPr id="473" name="Google Shape;473;p82"/>
          <p:cNvPicPr preferRelativeResize="0"/>
          <p:nvPr/>
        </p:nvPicPr>
        <p:blipFill rotWithShape="1">
          <a:blip r:embed="rId5">
            <a:alphaModFix/>
          </a:blip>
          <a:srcRect/>
          <a:stretch/>
        </p:blipFill>
        <p:spPr>
          <a:xfrm>
            <a:off x="3986515" y="2515430"/>
            <a:ext cx="6848633" cy="295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3"/>
          <p:cNvSpPr txBox="1"/>
          <p:nvPr/>
        </p:nvSpPr>
        <p:spPr>
          <a:xfrm>
            <a:off x="-1622323" y="695821"/>
            <a:ext cx="105991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haroni"/>
                <a:ea typeface="Aharoni"/>
                <a:cs typeface="Aharoni"/>
                <a:sym typeface="Aharoni"/>
              </a:rPr>
              <a:t>Model Visualization</a:t>
            </a:r>
            <a:endParaRPr/>
          </a:p>
        </p:txBody>
      </p:sp>
      <p:pic>
        <p:nvPicPr>
          <p:cNvPr id="479" name="Google Shape;479;p83"/>
          <p:cNvPicPr preferRelativeResize="0"/>
          <p:nvPr/>
        </p:nvPicPr>
        <p:blipFill rotWithShape="1">
          <a:blip r:embed="rId3">
            <a:alphaModFix/>
          </a:blip>
          <a:srcRect/>
          <a:stretch/>
        </p:blipFill>
        <p:spPr>
          <a:xfrm>
            <a:off x="-1700981" y="1892478"/>
            <a:ext cx="9144000" cy="4611414"/>
          </a:xfrm>
          <a:prstGeom prst="rect">
            <a:avLst/>
          </a:prstGeom>
          <a:noFill/>
          <a:ln>
            <a:noFill/>
          </a:ln>
        </p:spPr>
      </p:pic>
      <p:sp>
        <p:nvSpPr>
          <p:cNvPr id="480" name="Google Shape;480;p83"/>
          <p:cNvSpPr txBox="1"/>
          <p:nvPr/>
        </p:nvSpPr>
        <p:spPr>
          <a:xfrm>
            <a:off x="-1622323" y="1324927"/>
            <a:ext cx="995024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Rounded"/>
                <a:ea typeface="Arial Rounded"/>
                <a:cs typeface="Arial Rounded"/>
                <a:sym typeface="Arial Rounded"/>
              </a:rPr>
              <a:t>Forecasting Oil Prices from 2017-01-01 to 2023-03-19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4"/>
          <p:cNvSpPr txBox="1"/>
          <p:nvPr/>
        </p:nvSpPr>
        <p:spPr>
          <a:xfrm>
            <a:off x="-1455174" y="511277"/>
            <a:ext cx="70398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haroni"/>
                <a:ea typeface="Aharoni"/>
                <a:cs typeface="Aharoni"/>
                <a:sym typeface="Aharoni"/>
              </a:rPr>
              <a:t>ARIMA Model</a:t>
            </a:r>
            <a:endParaRPr/>
          </a:p>
        </p:txBody>
      </p:sp>
      <p:sp>
        <p:nvSpPr>
          <p:cNvPr id="486" name="Google Shape;486;p84"/>
          <p:cNvSpPr txBox="1"/>
          <p:nvPr/>
        </p:nvSpPr>
        <p:spPr>
          <a:xfrm>
            <a:off x="-1455174" y="1258529"/>
            <a:ext cx="108941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haroni"/>
                <a:ea typeface="Aharoni"/>
                <a:cs typeface="Aharoni"/>
                <a:sym typeface="Aharoni"/>
              </a:rPr>
              <a:t>Splitting the data into train and test</a:t>
            </a:r>
            <a:endParaRPr/>
          </a:p>
        </p:txBody>
      </p:sp>
      <p:pic>
        <p:nvPicPr>
          <p:cNvPr id="487" name="Google Shape;487;p84"/>
          <p:cNvPicPr preferRelativeResize="0"/>
          <p:nvPr/>
        </p:nvPicPr>
        <p:blipFill rotWithShape="1">
          <a:blip r:embed="rId3">
            <a:alphaModFix/>
          </a:blip>
          <a:srcRect/>
          <a:stretch/>
        </p:blipFill>
        <p:spPr>
          <a:xfrm>
            <a:off x="-1455174" y="1781749"/>
            <a:ext cx="4861981" cy="1204064"/>
          </a:xfrm>
          <a:prstGeom prst="rect">
            <a:avLst/>
          </a:prstGeom>
          <a:noFill/>
          <a:ln>
            <a:noFill/>
          </a:ln>
        </p:spPr>
      </p:pic>
      <p:sp>
        <p:nvSpPr>
          <p:cNvPr id="488" name="Google Shape;488;p84"/>
          <p:cNvSpPr txBox="1"/>
          <p:nvPr/>
        </p:nvSpPr>
        <p:spPr>
          <a:xfrm>
            <a:off x="-1632155" y="3013501"/>
            <a:ext cx="73938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Train data = 1987-05-20 to 2019-01-01</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Test data = 2019-01-02 to 2022-12-19 </a:t>
            </a:r>
            <a:endParaRPr/>
          </a:p>
        </p:txBody>
      </p:sp>
      <p:pic>
        <p:nvPicPr>
          <p:cNvPr id="489" name="Google Shape;489;p84"/>
          <p:cNvPicPr preferRelativeResize="0"/>
          <p:nvPr/>
        </p:nvPicPr>
        <p:blipFill rotWithShape="1">
          <a:blip r:embed="rId4">
            <a:alphaModFix/>
          </a:blip>
          <a:srcRect/>
          <a:stretch/>
        </p:blipFill>
        <p:spPr>
          <a:xfrm>
            <a:off x="4807973" y="812319"/>
            <a:ext cx="6145161" cy="5540220"/>
          </a:xfrm>
          <a:prstGeom prst="rect">
            <a:avLst/>
          </a:prstGeom>
          <a:noFill/>
          <a:ln>
            <a:noFill/>
          </a:ln>
        </p:spPr>
      </p:pic>
      <p:sp>
        <p:nvSpPr>
          <p:cNvPr id="490" name="Google Shape;490;p84"/>
          <p:cNvSpPr txBox="1"/>
          <p:nvPr/>
        </p:nvSpPr>
        <p:spPr>
          <a:xfrm>
            <a:off x="5938684" y="6431202"/>
            <a:ext cx="739385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Black"/>
                <a:ea typeface="Arial Black"/>
                <a:cs typeface="Arial Black"/>
                <a:sym typeface="Arial Black"/>
              </a:rPr>
              <a:t>Model with order = (0, 0, 1</a:t>
            </a:r>
            <a:r>
              <a:rPr lang="en-US" sz="1400" b="0" i="0" u="none" strike="noStrike" cap="none">
                <a:solidFill>
                  <a:srgbClr val="000000"/>
                </a:solidFill>
                <a:latin typeface="Arial Black"/>
                <a:ea typeface="Arial Black"/>
                <a:cs typeface="Arial Black"/>
                <a:sym typeface="Arial Black"/>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72" descr="Article: Infographic: The path to team success — People Matters"/>
          <p:cNvPicPr preferRelativeResize="0"/>
          <p:nvPr/>
        </p:nvPicPr>
        <p:blipFill rotWithShape="1">
          <a:blip r:embed="rId3">
            <a:alphaModFix/>
          </a:blip>
          <a:srcRect/>
          <a:stretch/>
        </p:blipFill>
        <p:spPr>
          <a:xfrm>
            <a:off x="2590800" y="638175"/>
            <a:ext cx="9315450" cy="5934075"/>
          </a:xfrm>
          <a:prstGeom prst="rect">
            <a:avLst/>
          </a:prstGeom>
          <a:noFill/>
          <a:ln>
            <a:noFill/>
          </a:ln>
        </p:spPr>
      </p:pic>
      <p:sp>
        <p:nvSpPr>
          <p:cNvPr id="336" name="Google Shape;336;p72"/>
          <p:cNvSpPr txBox="1"/>
          <p:nvPr/>
        </p:nvSpPr>
        <p:spPr>
          <a:xfrm>
            <a:off x="-1704975" y="1221284"/>
            <a:ext cx="561022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002776"/>
                </a:solidFill>
                <a:latin typeface="Arial Black"/>
                <a:ea typeface="Arial Black"/>
                <a:cs typeface="Arial Black"/>
                <a:sym typeface="Arial Black"/>
              </a:rPr>
              <a:t>Team Members</a:t>
            </a:r>
            <a:endParaRPr sz="4400" b="0" i="0" u="none" strike="noStrike" cap="none">
              <a:solidFill>
                <a:srgbClr val="000000"/>
              </a:solidFill>
              <a:latin typeface="Arial Black"/>
              <a:ea typeface="Arial Black"/>
              <a:cs typeface="Arial Black"/>
              <a:sym typeface="Arial Black"/>
            </a:endParaRPr>
          </a:p>
        </p:txBody>
      </p:sp>
      <p:sp>
        <p:nvSpPr>
          <p:cNvPr id="337" name="Google Shape;337;p72"/>
          <p:cNvSpPr txBox="1"/>
          <p:nvPr/>
        </p:nvSpPr>
        <p:spPr>
          <a:xfrm>
            <a:off x="-1704975" y="1990725"/>
            <a:ext cx="5219700" cy="2906950"/>
          </a:xfrm>
          <a:prstGeom prst="rect">
            <a:avLst/>
          </a:prstGeom>
          <a:noFill/>
          <a:ln>
            <a:noFill/>
          </a:ln>
        </p:spPr>
        <p:txBody>
          <a:bodyPr spcFirstLastPara="1" wrap="square" lIns="91425" tIns="45700" rIns="91425" bIns="45700" anchor="t" anchorCtr="0">
            <a:spAutoFit/>
          </a:bodyPr>
          <a:lstStyle/>
          <a:p>
            <a:pPr marL="457200" marR="0" lvl="0" indent="-368300" algn="l" rtl="0">
              <a:lnSpc>
                <a:spcPct val="90000"/>
              </a:lnSpc>
              <a:spcBef>
                <a:spcPts val="0"/>
              </a:spcBef>
              <a:spcAft>
                <a:spcPts val="0"/>
              </a:spcAft>
              <a:buClr>
                <a:schemeClr val="dk1"/>
              </a:buClr>
              <a:buSzPts val="2200"/>
              <a:buFont typeface="Times New Roman"/>
              <a:buAutoNum type="arabicPeriod"/>
            </a:pPr>
            <a:r>
              <a:rPr lang="en-US" sz="3600" b="1" i="0" u="none" strike="noStrike" cap="none">
                <a:solidFill>
                  <a:srgbClr val="1368A2"/>
                </a:solidFill>
                <a:latin typeface="Aharoni"/>
                <a:ea typeface="Aharoni"/>
                <a:cs typeface="Aharoni"/>
                <a:sym typeface="Aharoni"/>
              </a:rPr>
              <a:t>Anmol Dewangan</a:t>
            </a:r>
            <a:endParaRPr sz="3600" b="0" i="0" u="none" strike="noStrike" cap="none">
              <a:solidFill>
                <a:srgbClr val="1368A2"/>
              </a:solidFill>
              <a:latin typeface="Aharoni"/>
              <a:ea typeface="Aharoni"/>
              <a:cs typeface="Aharoni"/>
              <a:sym typeface="Aharoni"/>
            </a:endParaRPr>
          </a:p>
          <a:p>
            <a:pPr marL="457200" marR="0" lvl="0" indent="-368300" algn="l" rtl="0">
              <a:lnSpc>
                <a:spcPct val="90000"/>
              </a:lnSpc>
              <a:spcBef>
                <a:spcPts val="600"/>
              </a:spcBef>
              <a:spcAft>
                <a:spcPts val="0"/>
              </a:spcAft>
              <a:buClr>
                <a:schemeClr val="dk1"/>
              </a:buClr>
              <a:buSzPts val="2200"/>
              <a:buFont typeface="Times New Roman"/>
              <a:buAutoNum type="arabicPeriod"/>
            </a:pPr>
            <a:r>
              <a:rPr lang="en-US" sz="3600" b="1" i="0" u="none" strike="noStrike" cap="none">
                <a:solidFill>
                  <a:srgbClr val="1368A2"/>
                </a:solidFill>
                <a:latin typeface="Aharoni"/>
                <a:ea typeface="Aharoni"/>
                <a:cs typeface="Aharoni"/>
                <a:sym typeface="Aharoni"/>
              </a:rPr>
              <a:t>Gaurang Manjrekar</a:t>
            </a:r>
            <a:endParaRPr sz="3600" b="0" i="0" u="none" strike="noStrike" cap="none">
              <a:solidFill>
                <a:srgbClr val="1368A2"/>
              </a:solidFill>
              <a:latin typeface="Aharoni"/>
              <a:ea typeface="Aharoni"/>
              <a:cs typeface="Aharoni"/>
              <a:sym typeface="Aharoni"/>
            </a:endParaRPr>
          </a:p>
          <a:p>
            <a:pPr marL="457200" marR="0" lvl="0" indent="-368300" algn="l" rtl="0">
              <a:lnSpc>
                <a:spcPct val="90000"/>
              </a:lnSpc>
              <a:spcBef>
                <a:spcPts val="600"/>
              </a:spcBef>
              <a:spcAft>
                <a:spcPts val="0"/>
              </a:spcAft>
              <a:buClr>
                <a:schemeClr val="dk1"/>
              </a:buClr>
              <a:buSzPts val="2200"/>
              <a:buFont typeface="Times New Roman"/>
              <a:buAutoNum type="arabicPeriod"/>
            </a:pPr>
            <a:r>
              <a:rPr lang="en-US" sz="3600" b="1" i="0" u="none" strike="noStrike" cap="none">
                <a:solidFill>
                  <a:srgbClr val="1368A2"/>
                </a:solidFill>
                <a:latin typeface="Aharoni"/>
                <a:ea typeface="Aharoni"/>
                <a:cs typeface="Aharoni"/>
                <a:sym typeface="Aharoni"/>
              </a:rPr>
              <a:t>Harish Kate</a:t>
            </a:r>
            <a:endParaRPr sz="3600" b="0" i="0" u="none" strike="noStrike" cap="none">
              <a:solidFill>
                <a:srgbClr val="1368A2"/>
              </a:solidFill>
              <a:latin typeface="Aharoni"/>
              <a:ea typeface="Aharoni"/>
              <a:cs typeface="Aharoni"/>
              <a:sym typeface="Aharoni"/>
            </a:endParaRPr>
          </a:p>
          <a:p>
            <a:pPr marL="457200" marR="0" lvl="0" indent="-368300" algn="l" rtl="0">
              <a:lnSpc>
                <a:spcPct val="90000"/>
              </a:lnSpc>
              <a:spcBef>
                <a:spcPts val="600"/>
              </a:spcBef>
              <a:spcAft>
                <a:spcPts val="0"/>
              </a:spcAft>
              <a:buClr>
                <a:schemeClr val="dk1"/>
              </a:buClr>
              <a:buSzPts val="2200"/>
              <a:buFont typeface="Times New Roman"/>
              <a:buAutoNum type="arabicPeriod"/>
            </a:pPr>
            <a:r>
              <a:rPr lang="en-US" sz="3600" b="1" i="0" u="none" strike="noStrike" cap="none">
                <a:solidFill>
                  <a:srgbClr val="1368A2"/>
                </a:solidFill>
                <a:latin typeface="Aharoni"/>
                <a:ea typeface="Aharoni"/>
                <a:cs typeface="Aharoni"/>
                <a:sym typeface="Aharoni"/>
              </a:rPr>
              <a:t>Samad Khatri</a:t>
            </a:r>
            <a:endParaRPr sz="3600" b="0" i="0" u="none" strike="noStrike" cap="none">
              <a:solidFill>
                <a:srgbClr val="1368A2"/>
              </a:solidFill>
              <a:latin typeface="Aharoni"/>
              <a:ea typeface="Aharoni"/>
              <a:cs typeface="Aharoni"/>
              <a:sym typeface="Aharoni"/>
            </a:endParaRPr>
          </a:p>
          <a:p>
            <a:pPr marL="457200" marR="0" lvl="0" indent="-368300" algn="l" rtl="0">
              <a:lnSpc>
                <a:spcPct val="90000"/>
              </a:lnSpc>
              <a:spcBef>
                <a:spcPts val="600"/>
              </a:spcBef>
              <a:spcAft>
                <a:spcPts val="0"/>
              </a:spcAft>
              <a:buClr>
                <a:schemeClr val="dk1"/>
              </a:buClr>
              <a:buSzPts val="2200"/>
              <a:buFont typeface="Times New Roman"/>
              <a:buAutoNum type="arabicPeriod"/>
            </a:pPr>
            <a:r>
              <a:rPr lang="en-US" sz="3600" b="1" i="0" u="none" strike="noStrike" cap="none">
                <a:solidFill>
                  <a:srgbClr val="1368A2"/>
                </a:solidFill>
                <a:latin typeface="Aharoni"/>
                <a:ea typeface="Aharoni"/>
                <a:cs typeface="Aharoni"/>
                <a:sym typeface="Aharoni"/>
              </a:rPr>
              <a:t>Shivprasad Jadhav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85"/>
          <p:cNvPicPr preferRelativeResize="0"/>
          <p:nvPr/>
        </p:nvPicPr>
        <p:blipFill rotWithShape="1">
          <a:blip r:embed="rId3">
            <a:alphaModFix/>
          </a:blip>
          <a:srcRect/>
          <a:stretch/>
        </p:blipFill>
        <p:spPr>
          <a:xfrm>
            <a:off x="-2180263" y="1071773"/>
            <a:ext cx="7765959" cy="2851403"/>
          </a:xfrm>
          <a:prstGeom prst="rect">
            <a:avLst/>
          </a:prstGeom>
          <a:noFill/>
          <a:ln>
            <a:noFill/>
          </a:ln>
        </p:spPr>
      </p:pic>
      <p:sp>
        <p:nvSpPr>
          <p:cNvPr id="496" name="Google Shape;496;p85"/>
          <p:cNvSpPr txBox="1"/>
          <p:nvPr/>
        </p:nvSpPr>
        <p:spPr>
          <a:xfrm>
            <a:off x="-622998" y="362497"/>
            <a:ext cx="908500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haroni"/>
                <a:ea typeface="Aharoni"/>
                <a:cs typeface="Aharoni"/>
                <a:sym typeface="Aharoni"/>
              </a:rPr>
              <a:t>Actual and Predicted prices of models</a:t>
            </a:r>
            <a:endParaRPr/>
          </a:p>
        </p:txBody>
      </p:sp>
      <p:pic>
        <p:nvPicPr>
          <p:cNvPr id="497" name="Google Shape;497;p85"/>
          <p:cNvPicPr preferRelativeResize="0"/>
          <p:nvPr/>
        </p:nvPicPr>
        <p:blipFill rotWithShape="1">
          <a:blip r:embed="rId4">
            <a:alphaModFix/>
          </a:blip>
          <a:srcRect/>
          <a:stretch/>
        </p:blipFill>
        <p:spPr>
          <a:xfrm>
            <a:off x="-2106341" y="4047677"/>
            <a:ext cx="5787927" cy="2810323"/>
          </a:xfrm>
          <a:prstGeom prst="rect">
            <a:avLst/>
          </a:prstGeom>
          <a:noFill/>
          <a:ln>
            <a:noFill/>
          </a:ln>
        </p:spPr>
      </p:pic>
      <p:pic>
        <p:nvPicPr>
          <p:cNvPr id="498" name="Google Shape;498;p85"/>
          <p:cNvPicPr preferRelativeResize="0"/>
          <p:nvPr/>
        </p:nvPicPr>
        <p:blipFill rotWithShape="1">
          <a:blip r:embed="rId5">
            <a:alphaModFix/>
          </a:blip>
          <a:srcRect/>
          <a:stretch/>
        </p:blipFill>
        <p:spPr>
          <a:xfrm>
            <a:off x="4017745" y="4047677"/>
            <a:ext cx="6044119" cy="28103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86"/>
          <p:cNvPicPr preferRelativeResize="0"/>
          <p:nvPr/>
        </p:nvPicPr>
        <p:blipFill rotWithShape="1">
          <a:blip r:embed="rId3">
            <a:alphaModFix/>
          </a:blip>
          <a:srcRect/>
          <a:stretch/>
        </p:blipFill>
        <p:spPr>
          <a:xfrm>
            <a:off x="-1641987" y="690369"/>
            <a:ext cx="12250992" cy="3214013"/>
          </a:xfrm>
          <a:prstGeom prst="rect">
            <a:avLst/>
          </a:prstGeom>
          <a:noFill/>
          <a:ln>
            <a:noFill/>
          </a:ln>
        </p:spPr>
      </p:pic>
      <p:sp>
        <p:nvSpPr>
          <p:cNvPr id="504" name="Google Shape;504;p86"/>
          <p:cNvSpPr txBox="1"/>
          <p:nvPr/>
        </p:nvSpPr>
        <p:spPr>
          <a:xfrm>
            <a:off x="-1445342" y="255639"/>
            <a:ext cx="709889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haroni"/>
                <a:ea typeface="Aharoni"/>
                <a:cs typeface="Aharoni"/>
                <a:sym typeface="Aharoni"/>
              </a:rPr>
              <a:t>Model Visualization</a:t>
            </a:r>
            <a:endParaRPr/>
          </a:p>
        </p:txBody>
      </p:sp>
      <p:pic>
        <p:nvPicPr>
          <p:cNvPr id="505" name="Google Shape;505;p86"/>
          <p:cNvPicPr preferRelativeResize="0"/>
          <p:nvPr/>
        </p:nvPicPr>
        <p:blipFill rotWithShape="1">
          <a:blip r:embed="rId4">
            <a:alphaModFix/>
          </a:blip>
          <a:srcRect/>
          <a:stretch/>
        </p:blipFill>
        <p:spPr>
          <a:xfrm>
            <a:off x="-1641987" y="3992872"/>
            <a:ext cx="12349315" cy="30419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0"/>
          <p:cNvSpPr txBox="1"/>
          <p:nvPr/>
        </p:nvSpPr>
        <p:spPr>
          <a:xfrm>
            <a:off x="0" y="0"/>
            <a:ext cx="77666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Model results presentation</a:t>
            </a:r>
            <a:endParaRPr sz="1400" b="0" i="0" u="none" strike="noStrike" cap="none">
              <a:solidFill>
                <a:srgbClr val="000000"/>
              </a:solidFill>
              <a:latin typeface="Arial"/>
              <a:ea typeface="Arial"/>
              <a:cs typeface="Arial"/>
              <a:sym typeface="Arial"/>
            </a:endParaRPr>
          </a:p>
        </p:txBody>
      </p:sp>
      <p:cxnSp>
        <p:nvCxnSpPr>
          <p:cNvPr id="511" name="Google Shape;511;p10"/>
          <p:cNvCxnSpPr/>
          <p:nvPr/>
        </p:nvCxnSpPr>
        <p:spPr>
          <a:xfrm>
            <a:off x="4363655" y="523220"/>
            <a:ext cx="0" cy="2905780"/>
          </a:xfrm>
          <a:prstGeom prst="straightConnector1">
            <a:avLst/>
          </a:prstGeom>
          <a:noFill/>
          <a:ln w="25400" cap="flat" cmpd="sng">
            <a:solidFill>
              <a:schemeClr val="accent1"/>
            </a:solidFill>
            <a:prstDash val="solid"/>
            <a:round/>
            <a:headEnd type="none" w="sm" len="sm"/>
            <a:tailEnd type="none" w="sm" len="sm"/>
          </a:ln>
        </p:spPr>
      </p:cxnSp>
      <p:cxnSp>
        <p:nvCxnSpPr>
          <p:cNvPr id="512" name="Google Shape;512;p10"/>
          <p:cNvCxnSpPr/>
          <p:nvPr/>
        </p:nvCxnSpPr>
        <p:spPr>
          <a:xfrm>
            <a:off x="173620" y="3416128"/>
            <a:ext cx="8970380" cy="12872"/>
          </a:xfrm>
          <a:prstGeom prst="straightConnector1">
            <a:avLst/>
          </a:prstGeom>
          <a:noFill/>
          <a:ln w="25400" cap="flat" cmpd="sng">
            <a:solidFill>
              <a:schemeClr val="accent1"/>
            </a:solidFill>
            <a:prstDash val="solid"/>
            <a:round/>
            <a:headEnd type="none" w="sm" len="sm"/>
            <a:tailEnd type="none" w="sm" len="sm"/>
          </a:ln>
        </p:spPr>
      </p:cxnSp>
      <p:sp>
        <p:nvSpPr>
          <p:cNvPr id="513" name="Google Shape;513;p10"/>
          <p:cNvSpPr txBox="1"/>
          <p:nvPr/>
        </p:nvSpPr>
        <p:spPr>
          <a:xfrm>
            <a:off x="104170" y="1579193"/>
            <a:ext cx="4259481" cy="1138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Century Gothic"/>
                <a:ea typeface="Century Gothic"/>
                <a:cs typeface="Century Gothic"/>
                <a:sym typeface="Century Gothic"/>
              </a:rPr>
              <a:t>Data set = 9034 rows and 2 columns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800" b="0" i="0" u="none" strike="noStrike" cap="none">
                <a:solidFill>
                  <a:schemeClr val="dk1"/>
                </a:solidFill>
                <a:latin typeface="Century Gothic"/>
                <a:ea typeface="Century Gothic"/>
                <a:cs typeface="Century Gothic"/>
                <a:sym typeface="Century Gothic"/>
              </a:rPr>
              <a:t>Data Range from            	    1987-05-20 to 2022-12-19</a:t>
            </a:r>
            <a:endParaRPr/>
          </a:p>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0"/>
          <p:cNvSpPr txBox="1"/>
          <p:nvPr/>
        </p:nvSpPr>
        <p:spPr>
          <a:xfrm>
            <a:off x="4572000" y="655767"/>
            <a:ext cx="398169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400" b="1" i="0" u="none" strike="noStrike" cap="none">
                <a:solidFill>
                  <a:schemeClr val="dk1"/>
                </a:solidFill>
                <a:latin typeface="Century Gothic"/>
                <a:ea typeface="Century Gothic"/>
                <a:cs typeface="Century Gothic"/>
                <a:sym typeface="Century Gothic"/>
              </a:rPr>
              <a:t>Long short-term memory</a:t>
            </a:r>
            <a:endParaRPr sz="2400" b="1" i="0" u="none" strike="noStrike" cap="none">
              <a:solidFill>
                <a:srgbClr val="000000"/>
              </a:solidFill>
              <a:latin typeface="Arial"/>
              <a:ea typeface="Arial"/>
              <a:cs typeface="Arial"/>
              <a:sym typeface="Arial"/>
            </a:endParaRPr>
          </a:p>
        </p:txBody>
      </p:sp>
      <p:sp>
        <p:nvSpPr>
          <p:cNvPr id="515" name="Google Shape;515;p10"/>
          <p:cNvSpPr txBox="1"/>
          <p:nvPr/>
        </p:nvSpPr>
        <p:spPr>
          <a:xfrm>
            <a:off x="4401740" y="1200783"/>
            <a:ext cx="4780337"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Long short-term memory can be used to model univariate time series forecasting problems. These are problems comprised of a single series of observations and a model is required to learn from the series of past observations to predict the next value in the sequence.</a:t>
            </a:r>
            <a:endParaRPr sz="1800" b="0" i="0" u="none" strike="noStrike" cap="none">
              <a:solidFill>
                <a:schemeClr val="dk1"/>
              </a:solidFill>
              <a:latin typeface="Century Gothic"/>
              <a:ea typeface="Century Gothic"/>
              <a:cs typeface="Century Gothic"/>
              <a:sym typeface="Century Gothic"/>
            </a:endParaRPr>
          </a:p>
        </p:txBody>
      </p:sp>
      <p:sp>
        <p:nvSpPr>
          <p:cNvPr id="517" name="Google Shape;517;p10"/>
          <p:cNvSpPr txBox="1"/>
          <p:nvPr/>
        </p:nvSpPr>
        <p:spPr>
          <a:xfrm>
            <a:off x="182765" y="814528"/>
            <a:ext cx="24191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entury Gothic"/>
                <a:ea typeface="Century Gothic"/>
                <a:cs typeface="Century Gothic"/>
                <a:sym typeface="Century Gothic"/>
              </a:rPr>
              <a:t>Model - LSTM</a:t>
            </a:r>
            <a:endParaRPr sz="1400" b="0" i="0" u="none" strike="noStrike" cap="none">
              <a:solidFill>
                <a:srgbClr val="000000"/>
              </a:solidFill>
              <a:latin typeface="Arial"/>
              <a:ea typeface="Arial"/>
              <a:cs typeface="Arial"/>
              <a:sym typeface="Arial"/>
            </a:endParaRPr>
          </a:p>
        </p:txBody>
      </p:sp>
      <p:pic>
        <p:nvPicPr>
          <p:cNvPr id="518" name="Google Shape;518;p10"/>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1"/>
          <p:cNvSpPr txBox="1"/>
          <p:nvPr/>
        </p:nvSpPr>
        <p:spPr>
          <a:xfrm>
            <a:off x="0" y="0"/>
            <a:ext cx="37885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a:solidFill>
                  <a:srgbClr val="002776"/>
                </a:solidFill>
                <a:latin typeface="Arial"/>
                <a:ea typeface="Arial"/>
                <a:cs typeface="Arial"/>
                <a:sym typeface="Arial"/>
              </a:rPr>
              <a:t>Model Predictions</a:t>
            </a:r>
            <a:endParaRPr sz="1400" b="0" i="0" u="none" strike="noStrike" cap="none">
              <a:solidFill>
                <a:srgbClr val="000000"/>
              </a:solidFill>
              <a:latin typeface="Arial"/>
              <a:ea typeface="Arial"/>
              <a:cs typeface="Arial"/>
              <a:sym typeface="Arial"/>
            </a:endParaRPr>
          </a:p>
        </p:txBody>
      </p:sp>
      <p:pic>
        <p:nvPicPr>
          <p:cNvPr id="529" name="Google Shape;529;p11"/>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E410356B-A51F-747A-8F22-7CABF6C52466}"/>
              </a:ext>
            </a:extLst>
          </p:cNvPr>
          <p:cNvPicPr>
            <a:picLocks noChangeAspect="1"/>
          </p:cNvPicPr>
          <p:nvPr/>
        </p:nvPicPr>
        <p:blipFill>
          <a:blip r:embed="rId4"/>
          <a:stretch>
            <a:fillRect/>
          </a:stretch>
        </p:blipFill>
        <p:spPr>
          <a:xfrm>
            <a:off x="94268" y="1814383"/>
            <a:ext cx="8864537" cy="49433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3"/>
          <p:cNvSpPr txBox="1"/>
          <p:nvPr/>
        </p:nvSpPr>
        <p:spPr>
          <a:xfrm>
            <a:off x="1630837" y="2818615"/>
            <a:ext cx="696068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 Deployment using </a:t>
            </a:r>
            <a:r>
              <a:rPr lang="en-US" sz="2800" b="1" i="0" u="none" strike="noStrike" cap="none" dirty="0" err="1">
                <a:solidFill>
                  <a:srgbClr val="002776"/>
                </a:solidFill>
                <a:latin typeface="Arial"/>
                <a:ea typeface="Arial"/>
                <a:cs typeface="Arial"/>
                <a:sym typeface="Arial"/>
              </a:rPr>
              <a:t>Streamlit</a:t>
            </a:r>
            <a:endParaRPr lang="en-US" sz="2800" b="1" i="0" u="none" strike="noStrike" cap="none" dirty="0">
              <a:solidFill>
                <a:srgbClr val="002776"/>
              </a:solidFill>
              <a:latin typeface="Arial"/>
              <a:ea typeface="Arial"/>
              <a:cs typeface="Arial"/>
              <a:sym typeface="Arial"/>
            </a:endParaRPr>
          </a:p>
        </p:txBody>
      </p:sp>
      <p:pic>
        <p:nvPicPr>
          <p:cNvPr id="536" name="Google Shape;536;p1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39CFEC95-987E-7DDF-7527-F9BE61B4556D}"/>
              </a:ext>
            </a:extLst>
          </p:cNvPr>
          <p:cNvSpPr txBox="1"/>
          <p:nvPr/>
        </p:nvSpPr>
        <p:spPr>
          <a:xfrm>
            <a:off x="3271101" y="3610466"/>
            <a:ext cx="6306532" cy="523220"/>
          </a:xfrm>
          <a:prstGeom prst="rect">
            <a:avLst/>
          </a:prstGeom>
          <a:noFill/>
        </p:spPr>
        <p:txBody>
          <a:bodyPr wrap="square" rtlCol="0">
            <a:spAutoFit/>
          </a:bodyPr>
          <a:lstStyle/>
          <a:p>
            <a:r>
              <a:rPr lang="en-IN" sz="2800" dirty="0">
                <a:solidFill>
                  <a:srgbClr val="002060"/>
                </a:solidFill>
                <a:latin typeface="Aharoni" panose="02010803020104030203" pitchFamily="2" charset="-79"/>
                <a:cs typeface="Aharoni" panose="02010803020104030203" pitchFamily="2" charset="-79"/>
              </a:rPr>
              <a:t>Prophet Model</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76F091-54AB-CFB1-C8C1-F12CED3AA69F}"/>
              </a:ext>
            </a:extLst>
          </p:cNvPr>
          <p:cNvPicPr>
            <a:picLocks noChangeAspect="1"/>
          </p:cNvPicPr>
          <p:nvPr/>
        </p:nvPicPr>
        <p:blipFill>
          <a:blip r:embed="rId2"/>
          <a:stretch>
            <a:fillRect/>
          </a:stretch>
        </p:blipFill>
        <p:spPr>
          <a:xfrm>
            <a:off x="-1960775" y="320511"/>
            <a:ext cx="12584783" cy="6221691"/>
          </a:xfrm>
          <a:prstGeom prst="rect">
            <a:avLst/>
          </a:prstGeom>
        </p:spPr>
      </p:pic>
    </p:spTree>
    <p:extLst>
      <p:ext uri="{BB962C8B-B14F-4D97-AF65-F5344CB8AC3E}">
        <p14:creationId xmlns:p14="http://schemas.microsoft.com/office/powerpoint/2010/main" val="217400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78896-2414-C722-B788-60992B6F7043}"/>
              </a:ext>
            </a:extLst>
          </p:cNvPr>
          <p:cNvPicPr>
            <a:picLocks noChangeAspect="1"/>
          </p:cNvPicPr>
          <p:nvPr/>
        </p:nvPicPr>
        <p:blipFill>
          <a:blip r:embed="rId2"/>
          <a:stretch>
            <a:fillRect/>
          </a:stretch>
        </p:blipFill>
        <p:spPr>
          <a:xfrm>
            <a:off x="-1781667" y="273377"/>
            <a:ext cx="12556503" cy="6231117"/>
          </a:xfrm>
          <a:prstGeom prst="rect">
            <a:avLst/>
          </a:prstGeom>
        </p:spPr>
      </p:pic>
    </p:spTree>
    <p:extLst>
      <p:ext uri="{BB962C8B-B14F-4D97-AF65-F5344CB8AC3E}">
        <p14:creationId xmlns:p14="http://schemas.microsoft.com/office/powerpoint/2010/main" val="46191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37FD7-D7A3-4AB5-DDE6-1F3CB761BDBA}"/>
              </a:ext>
            </a:extLst>
          </p:cNvPr>
          <p:cNvPicPr>
            <a:picLocks noChangeAspect="1"/>
          </p:cNvPicPr>
          <p:nvPr/>
        </p:nvPicPr>
        <p:blipFill>
          <a:blip r:embed="rId2"/>
          <a:stretch>
            <a:fillRect/>
          </a:stretch>
        </p:blipFill>
        <p:spPr>
          <a:xfrm>
            <a:off x="-1828801" y="228600"/>
            <a:ext cx="12669625" cy="6400799"/>
          </a:xfrm>
          <a:prstGeom prst="rect">
            <a:avLst/>
          </a:prstGeom>
        </p:spPr>
      </p:pic>
    </p:spTree>
    <p:extLst>
      <p:ext uri="{BB962C8B-B14F-4D97-AF65-F5344CB8AC3E}">
        <p14:creationId xmlns:p14="http://schemas.microsoft.com/office/powerpoint/2010/main" val="146904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5612F2-6EF1-C665-79C8-991123D2CA0E}"/>
              </a:ext>
            </a:extLst>
          </p:cNvPr>
          <p:cNvPicPr>
            <a:picLocks noChangeAspect="1"/>
          </p:cNvPicPr>
          <p:nvPr/>
        </p:nvPicPr>
        <p:blipFill>
          <a:blip r:embed="rId2"/>
          <a:stretch>
            <a:fillRect/>
          </a:stretch>
        </p:blipFill>
        <p:spPr>
          <a:xfrm>
            <a:off x="-1970202" y="274491"/>
            <a:ext cx="7484882" cy="3288841"/>
          </a:xfrm>
          <a:prstGeom prst="rect">
            <a:avLst/>
          </a:prstGeom>
        </p:spPr>
      </p:pic>
      <p:pic>
        <p:nvPicPr>
          <p:cNvPr id="5" name="Picture 4">
            <a:extLst>
              <a:ext uri="{FF2B5EF4-FFF2-40B4-BE49-F238E27FC236}">
                <a16:creationId xmlns:a16="http://schemas.microsoft.com/office/drawing/2014/main" id="{C92EAFC4-40B4-4065-393A-34C22E11CE6B}"/>
              </a:ext>
            </a:extLst>
          </p:cNvPr>
          <p:cNvPicPr>
            <a:picLocks noChangeAspect="1"/>
          </p:cNvPicPr>
          <p:nvPr/>
        </p:nvPicPr>
        <p:blipFill>
          <a:blip r:embed="rId3"/>
          <a:stretch>
            <a:fillRect/>
          </a:stretch>
        </p:blipFill>
        <p:spPr>
          <a:xfrm>
            <a:off x="-1970202" y="3640047"/>
            <a:ext cx="7484882" cy="3373496"/>
          </a:xfrm>
          <a:prstGeom prst="rect">
            <a:avLst/>
          </a:prstGeom>
        </p:spPr>
      </p:pic>
      <p:pic>
        <p:nvPicPr>
          <p:cNvPr id="7" name="Picture 6">
            <a:extLst>
              <a:ext uri="{FF2B5EF4-FFF2-40B4-BE49-F238E27FC236}">
                <a16:creationId xmlns:a16="http://schemas.microsoft.com/office/drawing/2014/main" id="{30DC54FA-541D-0EF7-EB85-3D11B3B5AEC6}"/>
              </a:ext>
            </a:extLst>
          </p:cNvPr>
          <p:cNvPicPr>
            <a:picLocks noChangeAspect="1"/>
          </p:cNvPicPr>
          <p:nvPr/>
        </p:nvPicPr>
        <p:blipFill>
          <a:blip r:embed="rId4"/>
          <a:stretch>
            <a:fillRect/>
          </a:stretch>
        </p:blipFill>
        <p:spPr>
          <a:xfrm>
            <a:off x="5803386" y="274491"/>
            <a:ext cx="4452977" cy="4290432"/>
          </a:xfrm>
          <a:prstGeom prst="rect">
            <a:avLst/>
          </a:prstGeom>
        </p:spPr>
      </p:pic>
      <p:pic>
        <p:nvPicPr>
          <p:cNvPr id="9" name="Picture 8">
            <a:extLst>
              <a:ext uri="{FF2B5EF4-FFF2-40B4-BE49-F238E27FC236}">
                <a16:creationId xmlns:a16="http://schemas.microsoft.com/office/drawing/2014/main" id="{59FAB176-54DF-8243-5935-7A23B8ACCEBA}"/>
              </a:ext>
            </a:extLst>
          </p:cNvPr>
          <p:cNvPicPr>
            <a:picLocks noChangeAspect="1"/>
          </p:cNvPicPr>
          <p:nvPr/>
        </p:nvPicPr>
        <p:blipFill>
          <a:blip r:embed="rId5"/>
          <a:stretch>
            <a:fillRect/>
          </a:stretch>
        </p:blipFill>
        <p:spPr>
          <a:xfrm>
            <a:off x="5803386" y="4796260"/>
            <a:ext cx="4534293" cy="1928027"/>
          </a:xfrm>
          <a:prstGeom prst="rect">
            <a:avLst/>
          </a:prstGeom>
        </p:spPr>
      </p:pic>
    </p:spTree>
    <p:extLst>
      <p:ext uri="{BB962C8B-B14F-4D97-AF65-F5344CB8AC3E}">
        <p14:creationId xmlns:p14="http://schemas.microsoft.com/office/powerpoint/2010/main" val="174308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4"/>
          <p:cNvSpPr txBox="1"/>
          <p:nvPr/>
        </p:nvSpPr>
        <p:spPr>
          <a:xfrm>
            <a:off x="90782" y="100245"/>
            <a:ext cx="34626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Challenges faced?</a:t>
            </a:r>
            <a:endParaRPr sz="1400" b="0" i="0" u="none" strike="noStrike" cap="none" dirty="0">
              <a:solidFill>
                <a:srgbClr val="000000"/>
              </a:solidFill>
              <a:latin typeface="Arial"/>
              <a:ea typeface="Arial"/>
              <a:cs typeface="Arial"/>
              <a:sym typeface="Arial"/>
            </a:endParaRPr>
          </a:p>
        </p:txBody>
      </p:sp>
      <p:pic>
        <p:nvPicPr>
          <p:cNvPr id="542" name="Google Shape;542;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52292189-A805-E05B-A422-6B3F761A156A}"/>
              </a:ext>
            </a:extLst>
          </p:cNvPr>
          <p:cNvSpPr txBox="1"/>
          <p:nvPr/>
        </p:nvSpPr>
        <p:spPr>
          <a:xfrm>
            <a:off x="90782" y="623465"/>
            <a:ext cx="8657147" cy="6986528"/>
          </a:xfrm>
          <a:prstGeom prst="rect">
            <a:avLst/>
          </a:prstGeom>
          <a:noFill/>
        </p:spPr>
        <p:txBody>
          <a:bodyPr wrap="square" rtlCol="0">
            <a:spAutoFit/>
          </a:bodyPr>
          <a:lstStyle/>
          <a:p>
            <a:r>
              <a:rPr lang="en-US" sz="2000" i="0" dirty="0">
                <a:solidFill>
                  <a:srgbClr val="0070C0"/>
                </a:solidFill>
                <a:effectLst/>
                <a:latin typeface="Franklin Gothic Demi (Headings)"/>
              </a:rPr>
              <a:t>The data is positive skewed and doesn't follow normal distribution.</a:t>
            </a:r>
          </a:p>
          <a:p>
            <a:endParaRPr lang="en-US" sz="2000" b="1" dirty="0">
              <a:solidFill>
                <a:srgbClr val="0070C0"/>
              </a:solidFill>
              <a:latin typeface="Helvetica Neue"/>
            </a:endParaRPr>
          </a:p>
          <a:p>
            <a:r>
              <a:rPr lang="en-US" sz="2000" i="0" dirty="0">
                <a:solidFill>
                  <a:srgbClr val="0070C0"/>
                </a:solidFill>
                <a:effectLst/>
                <a:latin typeface="Franklin Gothic Demi (Headings)"/>
              </a:rPr>
              <a:t>The time series doesn’t have a linea</a:t>
            </a:r>
            <a:r>
              <a:rPr lang="en-US" sz="2000" dirty="0">
                <a:solidFill>
                  <a:srgbClr val="0070C0"/>
                </a:solidFill>
                <a:latin typeface="Franklin Gothic Demi (Headings)"/>
              </a:rPr>
              <a:t>r trend.</a:t>
            </a:r>
            <a:endParaRPr lang="en-US" sz="2000" b="1" i="0" dirty="0">
              <a:solidFill>
                <a:srgbClr val="0070C0"/>
              </a:solidFill>
              <a:effectLst/>
              <a:latin typeface="Helvetica Neue"/>
            </a:endParaRPr>
          </a:p>
          <a:p>
            <a:endParaRPr lang="en-US" sz="2000" b="1" dirty="0">
              <a:solidFill>
                <a:srgbClr val="0070C0"/>
              </a:solidFill>
              <a:latin typeface="Helvetica Neue"/>
            </a:endParaRPr>
          </a:p>
          <a:p>
            <a:r>
              <a:rPr lang="en-US" sz="2000" i="0" dirty="0">
                <a:solidFill>
                  <a:srgbClr val="0070C0"/>
                </a:solidFill>
                <a:effectLst/>
                <a:latin typeface="Franklin Gothic Demi (Headings)"/>
              </a:rPr>
              <a:t>The time series doesn’t have additive or multiplicative seasonality.</a:t>
            </a:r>
            <a:endParaRPr lang="en-US" sz="2000" dirty="0">
              <a:solidFill>
                <a:srgbClr val="0070C0"/>
              </a:solidFill>
              <a:latin typeface="Franklin Gothic Demi (Headings)"/>
            </a:endParaRPr>
          </a:p>
          <a:p>
            <a:endParaRPr lang="en-US" sz="2000" dirty="0">
              <a:solidFill>
                <a:srgbClr val="0070C0"/>
              </a:solidFill>
              <a:latin typeface="Franklin Gothic Demi (Headings)"/>
            </a:endParaRPr>
          </a:p>
          <a:p>
            <a:r>
              <a:rPr lang="en-US" sz="2000" dirty="0">
                <a:solidFill>
                  <a:srgbClr val="0070C0"/>
                </a:solidFill>
                <a:latin typeface="Franklin Gothic Demi (Headings)"/>
              </a:rPr>
              <a:t>The time series data has high fluctuation and randomness, there is  no gradual increase or any repeatable pattern.</a:t>
            </a:r>
            <a:endParaRPr lang="en-US" sz="2000" i="0" dirty="0">
              <a:solidFill>
                <a:srgbClr val="0070C0"/>
              </a:solidFill>
              <a:effectLst/>
              <a:latin typeface="Franklin Gothic Demi (Headings)"/>
            </a:endParaRPr>
          </a:p>
          <a:p>
            <a:endParaRPr lang="en-IN" sz="2000" dirty="0">
              <a:solidFill>
                <a:srgbClr val="0070C0"/>
              </a:solidFill>
            </a:endParaRPr>
          </a:p>
          <a:p>
            <a:r>
              <a:rPr lang="en-US" sz="2000" dirty="0">
                <a:solidFill>
                  <a:srgbClr val="0070C0"/>
                </a:solidFill>
                <a:latin typeface="Franklin Gothic Demi (Headings)"/>
              </a:rPr>
              <a:t>Irregularity in time series  in which random variations are not purely with respect to time but due to other factors, which could be pandemic, wars, recession, etc. which influences in high fluctuation of the oil prices.</a:t>
            </a:r>
          </a:p>
          <a:p>
            <a:endParaRPr lang="en-US" sz="2000" dirty="0">
              <a:solidFill>
                <a:srgbClr val="0070C0"/>
              </a:solidFill>
              <a:latin typeface="Franklin Gothic Demi (Headings)"/>
            </a:endParaRPr>
          </a:p>
          <a:p>
            <a:r>
              <a:rPr lang="en-IN" sz="2000" dirty="0">
                <a:solidFill>
                  <a:srgbClr val="0070C0"/>
                </a:solidFill>
                <a:latin typeface="Franklin Gothic Demi (Headings)"/>
              </a:rPr>
              <a:t>ARIMA Model- Since the time-series data was not stationary we tried differencing method to build model. After the building the model we got an r2 score of 99% i.e. the model got overfitted.</a:t>
            </a:r>
          </a:p>
          <a:p>
            <a:endParaRPr lang="en-IN" sz="2000" dirty="0">
              <a:solidFill>
                <a:srgbClr val="0070C0"/>
              </a:solidFill>
              <a:latin typeface="Franklin Gothic Demi (Headings)"/>
            </a:endParaRPr>
          </a:p>
          <a:p>
            <a:r>
              <a:rPr lang="en-IN" sz="2000" dirty="0">
                <a:solidFill>
                  <a:srgbClr val="0070C0"/>
                </a:solidFill>
                <a:latin typeface="Franklin Gothic Demi (Headings)"/>
              </a:rPr>
              <a:t>LSTM Model – Just like ARIMA Model this model also got overfitted with an r2 score of more than 97%, and the forecasting price of LSTM model was also not very stable.</a:t>
            </a:r>
          </a:p>
          <a:p>
            <a:endParaRPr lang="en-US" sz="2000" dirty="0">
              <a:solidFill>
                <a:srgbClr val="0070C0"/>
              </a:solidFill>
              <a:latin typeface="Franklin Gothic Demi (Headings)"/>
            </a:endParaRPr>
          </a:p>
          <a:p>
            <a:endParaRPr lang="en-US" dirty="0">
              <a:latin typeface="Franklin Gothic Demi (Headings)"/>
            </a:endParaRPr>
          </a:p>
          <a:p>
            <a:r>
              <a:rPr lang="en-IN"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p:nvPr/>
        </p:nvSpPr>
        <p:spPr>
          <a:xfrm>
            <a:off x="0" y="112648"/>
            <a:ext cx="5414963"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a:solidFill>
                  <a:srgbClr val="002776"/>
                </a:solidFill>
                <a:latin typeface="Arial"/>
                <a:ea typeface="Arial"/>
                <a:cs typeface="Arial"/>
                <a:sym typeface="Arial"/>
              </a:rPr>
              <a:t>Business Problem:</a:t>
            </a:r>
            <a:endParaRPr sz="3600" b="0" i="0" u="none" strike="noStrike" cap="none">
              <a:solidFill>
                <a:srgbClr val="000000"/>
              </a:solidFill>
              <a:latin typeface="Arial"/>
              <a:ea typeface="Arial"/>
              <a:cs typeface="Arial"/>
              <a:sym typeface="Arial"/>
            </a:endParaRPr>
          </a:p>
        </p:txBody>
      </p:sp>
      <p:sp>
        <p:nvSpPr>
          <p:cNvPr id="343" name="Google Shape;343;p2"/>
          <p:cNvSpPr txBox="1"/>
          <p:nvPr/>
        </p:nvSpPr>
        <p:spPr>
          <a:xfrm>
            <a:off x="-20236" y="3632939"/>
            <a:ext cx="8979041"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chemeClr val="dk1"/>
                </a:solidFill>
                <a:latin typeface="Verdana"/>
                <a:ea typeface="Verdana"/>
                <a:cs typeface="Verdana"/>
                <a:sym typeface="Verdana"/>
              </a:rPr>
              <a:t>Oil is a product that goes completely in a different direction for a single market event as the oil prices are rarely based on real-time data, instead, it is driven by externalities making our attempt to forecast it even more challenging</a:t>
            </a:r>
            <a:endParaRPr/>
          </a:p>
          <a:p>
            <a:pPr marL="0" marR="0" lvl="0" indent="0" algn="just" rtl="0">
              <a:lnSpc>
                <a:spcPct val="100000"/>
              </a:lnSpc>
              <a:spcBef>
                <a:spcPts val="0"/>
              </a:spcBef>
              <a:spcAft>
                <a:spcPts val="0"/>
              </a:spcAft>
              <a:buNone/>
            </a:pPr>
            <a:endParaRPr sz="16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r>
              <a:rPr lang="en-US" sz="1600" b="0" i="0" u="none" strike="noStrike" cap="none">
                <a:solidFill>
                  <a:schemeClr val="dk1"/>
                </a:solidFill>
                <a:latin typeface="Verdana"/>
                <a:ea typeface="Verdana"/>
                <a:cs typeface="Verdana"/>
                <a:sym typeface="Verdana"/>
              </a:rPr>
              <a:t>As the economy will be highly affected by oil prices our model will help to understand the pattern in prices to help the customers and businesses to make smart decisions.</a:t>
            </a:r>
            <a:endParaRPr sz="1600" b="0" i="0" u="none" strike="noStrike" cap="none">
              <a:solidFill>
                <a:srgbClr val="000000"/>
              </a:solidFill>
              <a:latin typeface="Arial"/>
              <a:ea typeface="Arial"/>
              <a:cs typeface="Arial"/>
              <a:sym typeface="Arial"/>
            </a:endParaRPr>
          </a:p>
        </p:txBody>
      </p:sp>
      <p:sp>
        <p:nvSpPr>
          <p:cNvPr id="344" name="Google Shape;344;p2"/>
          <p:cNvSpPr txBox="1"/>
          <p:nvPr/>
        </p:nvSpPr>
        <p:spPr>
          <a:xfrm>
            <a:off x="0" y="1003924"/>
            <a:ext cx="7743463"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800" b="0" i="0" u="none" strike="noStrike" cap="none">
                <a:solidFill>
                  <a:srgbClr val="C00000"/>
                </a:solidFill>
                <a:latin typeface="Century Gothic"/>
                <a:ea typeface="Century Gothic"/>
                <a:cs typeface="Century Gothic"/>
                <a:sym typeface="Century Gothic"/>
              </a:rPr>
              <a:t>With a global trading price of 88$ per barrel, oil prices have hit an all-time high in the last seven years. Due to rise in oil price the economy are getting affected vary badly.</a:t>
            </a:r>
            <a:endParaRPr sz="1800" b="0" i="0" u="none" strike="noStrike" cap="none">
              <a:solidFill>
                <a:srgbClr val="000000"/>
              </a:solidFill>
              <a:latin typeface="Arial"/>
              <a:ea typeface="Arial"/>
              <a:cs typeface="Arial"/>
              <a:sym typeface="Arial"/>
            </a:endParaRPr>
          </a:p>
        </p:txBody>
      </p:sp>
      <p:sp>
        <p:nvSpPr>
          <p:cNvPr id="345" name="Google Shape;345;p2"/>
          <p:cNvSpPr txBox="1"/>
          <p:nvPr/>
        </p:nvSpPr>
        <p:spPr>
          <a:xfrm>
            <a:off x="0" y="2674491"/>
            <a:ext cx="256957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800" b="1" i="0" u="none" strike="noStrike" cap="none">
                <a:solidFill>
                  <a:schemeClr val="dk1"/>
                </a:solidFill>
                <a:latin typeface="Century Gothic"/>
                <a:ea typeface="Century Gothic"/>
                <a:cs typeface="Century Gothic"/>
                <a:sym typeface="Century Gothic"/>
              </a:rPr>
              <a:t>Objective:</a:t>
            </a:r>
            <a:endParaRPr sz="2800" b="0" i="0" u="none" strike="noStrike" cap="none">
              <a:solidFill>
                <a:srgbClr val="000000"/>
              </a:solidFill>
              <a:latin typeface="Arial"/>
              <a:ea typeface="Arial"/>
              <a:cs typeface="Arial"/>
              <a:sym typeface="Arial"/>
            </a:endParaRPr>
          </a:p>
        </p:txBody>
      </p:sp>
      <p:pic>
        <p:nvPicPr>
          <p:cNvPr id="346" name="Google Shape;346;p2"/>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3;p14">
            <a:extLst>
              <a:ext uri="{FF2B5EF4-FFF2-40B4-BE49-F238E27FC236}">
                <a16:creationId xmlns:a16="http://schemas.microsoft.com/office/drawing/2014/main" id="{E57F445E-9ED1-D04D-0087-B21AFEC4FF54}"/>
              </a:ext>
            </a:extLst>
          </p:cNvPr>
          <p:cNvSpPr txBox="1"/>
          <p:nvPr/>
        </p:nvSpPr>
        <p:spPr>
          <a:xfrm>
            <a:off x="-2058528" y="155543"/>
            <a:ext cx="43654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How did you overcome?</a:t>
            </a:r>
            <a:endParaRPr sz="14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310ED09D-5391-58F8-B710-C297CF7B38DA}"/>
              </a:ext>
            </a:extLst>
          </p:cNvPr>
          <p:cNvSpPr txBox="1"/>
          <p:nvPr/>
        </p:nvSpPr>
        <p:spPr>
          <a:xfrm>
            <a:off x="-1979629" y="989814"/>
            <a:ext cx="12905295" cy="5632311"/>
          </a:xfrm>
          <a:prstGeom prst="rect">
            <a:avLst/>
          </a:prstGeom>
          <a:noFill/>
        </p:spPr>
        <p:txBody>
          <a:bodyPr wrap="square" rtlCol="0">
            <a:spAutoFit/>
          </a:bodyPr>
          <a:lstStyle/>
          <a:p>
            <a:r>
              <a:rPr lang="en-IN" sz="2000" dirty="0">
                <a:solidFill>
                  <a:schemeClr val="accent5">
                    <a:lumMod val="75000"/>
                  </a:schemeClr>
                </a:solidFill>
                <a:latin typeface="Franklin Gothic Demi (Headings)"/>
              </a:rPr>
              <a:t>Prophet Model – </a:t>
            </a:r>
          </a:p>
          <a:p>
            <a:endParaRPr lang="en-IN" sz="2000" dirty="0">
              <a:latin typeface="Franklin Gothic Demi (Headings)"/>
            </a:endParaRPr>
          </a:p>
          <a:p>
            <a:r>
              <a:rPr lang="en-US" sz="2000" b="1" i="0" dirty="0">
                <a:effectLst/>
                <a:latin typeface="Franklin Gothic Demi (Headings)"/>
              </a:rPr>
              <a:t>1. </a:t>
            </a:r>
            <a:r>
              <a:rPr lang="en-US" sz="2000" b="1" i="0" dirty="0">
                <a:solidFill>
                  <a:srgbClr val="0070C0"/>
                </a:solidFill>
                <a:effectLst/>
                <a:latin typeface="Franklin Gothic Demi (Headings)"/>
              </a:rPr>
              <a:t>Accurate and fast</a:t>
            </a:r>
            <a:r>
              <a:rPr lang="en-US" sz="2000" b="0" i="0" dirty="0">
                <a:solidFill>
                  <a:srgbClr val="0070C0"/>
                </a:solidFill>
                <a:effectLst/>
                <a:latin typeface="Franklin Gothic Demi (Headings)"/>
              </a:rPr>
              <a:t> </a:t>
            </a:r>
            <a:r>
              <a:rPr lang="en-US" sz="2000" b="0" i="0" dirty="0">
                <a:effectLst/>
                <a:latin typeface="Franklin Gothic Demi (Headings)"/>
              </a:rPr>
              <a:t>- Prophet is accurate and fast. It is used in many applications across Facebook for producing reliable forecasts for planning and goal setting.</a:t>
            </a:r>
          </a:p>
          <a:p>
            <a:endParaRPr lang="en-IN" sz="2000" dirty="0">
              <a:latin typeface="Franklin Gothic Demi (Headings)"/>
            </a:endParaRPr>
          </a:p>
          <a:p>
            <a:r>
              <a:rPr lang="en-US" sz="2000" b="1" i="0" dirty="0">
                <a:effectLst/>
                <a:latin typeface="Franklin Gothic Demi (Headings)"/>
              </a:rPr>
              <a:t>2.</a:t>
            </a:r>
            <a:r>
              <a:rPr lang="en-US" sz="2000" b="1" i="0" dirty="0">
                <a:solidFill>
                  <a:srgbClr val="0070C0"/>
                </a:solidFill>
                <a:effectLst/>
                <a:latin typeface="Franklin Gothic Demi (Headings)"/>
              </a:rPr>
              <a:t> Fully automatic</a:t>
            </a:r>
            <a:r>
              <a:rPr lang="en-US" sz="2000" b="0" i="0" dirty="0">
                <a:solidFill>
                  <a:srgbClr val="0070C0"/>
                </a:solidFill>
                <a:effectLst/>
                <a:latin typeface="Franklin Gothic Demi (Headings)"/>
              </a:rPr>
              <a:t> </a:t>
            </a:r>
            <a:r>
              <a:rPr lang="en-US" sz="2000" b="0" i="0" dirty="0">
                <a:effectLst/>
                <a:latin typeface="Franklin Gothic Demi (Headings)"/>
              </a:rPr>
              <a:t>- Prophet is fully automatic. We will get a reasonable forecast on messy data with no manual effort.</a:t>
            </a:r>
          </a:p>
          <a:p>
            <a:endParaRPr lang="en-IN" sz="2000" dirty="0">
              <a:latin typeface="Franklin Gothic Demi (Headings)"/>
            </a:endParaRPr>
          </a:p>
          <a:p>
            <a:r>
              <a:rPr lang="en-US" sz="2000" b="1" i="0" dirty="0">
                <a:effectLst/>
                <a:latin typeface="Franklin Gothic Demi (Headings)"/>
              </a:rPr>
              <a:t>3. </a:t>
            </a:r>
            <a:r>
              <a:rPr lang="en-US" sz="2000" b="1" i="0" dirty="0">
                <a:solidFill>
                  <a:srgbClr val="0070C0"/>
                </a:solidFill>
                <a:effectLst/>
                <a:latin typeface="Franklin Gothic Demi (Headings)"/>
              </a:rPr>
              <a:t>Tunable forecasts</a:t>
            </a:r>
            <a:r>
              <a:rPr lang="en-US" sz="2000" b="0" i="0" dirty="0">
                <a:solidFill>
                  <a:srgbClr val="0070C0"/>
                </a:solidFill>
                <a:effectLst/>
                <a:latin typeface="Franklin Gothic Demi (Headings)"/>
              </a:rPr>
              <a:t> </a:t>
            </a:r>
            <a:r>
              <a:rPr lang="en-US" sz="2000" b="0" i="0" dirty="0">
                <a:effectLst/>
                <a:latin typeface="Franklin Gothic Demi (Headings)"/>
              </a:rPr>
              <a:t>- Prophet produces adjustable forecasts. It includes many possibilities for users to tweak and adjust forecasts. We can use human-interpretable parameters to improve the forecast by adding our domain knowledge.</a:t>
            </a:r>
          </a:p>
          <a:p>
            <a:endParaRPr lang="en-IN" sz="2000" dirty="0">
              <a:latin typeface="Franklin Gothic Demi (Headings)"/>
            </a:endParaRPr>
          </a:p>
          <a:p>
            <a:r>
              <a:rPr lang="en-US" sz="2000" b="1" dirty="0">
                <a:latin typeface="Franklin Gothic Demi (Headings)"/>
              </a:rPr>
              <a:t>4</a:t>
            </a:r>
            <a:r>
              <a:rPr lang="en-US" sz="2000" b="1" i="0" dirty="0">
                <a:effectLst/>
                <a:latin typeface="Franklin Gothic Demi (Headings)"/>
              </a:rPr>
              <a:t>. </a:t>
            </a:r>
            <a:r>
              <a:rPr lang="en-US" sz="2000" b="1" i="0" dirty="0">
                <a:solidFill>
                  <a:srgbClr val="0070C0"/>
                </a:solidFill>
                <a:effectLst/>
                <a:latin typeface="Franklin Gothic Demi (Headings)"/>
              </a:rPr>
              <a:t>Robust to outliers</a:t>
            </a:r>
            <a:r>
              <a:rPr lang="en-US" sz="2000" b="0" i="0" dirty="0">
                <a:solidFill>
                  <a:srgbClr val="0070C0"/>
                </a:solidFill>
                <a:effectLst/>
                <a:latin typeface="Franklin Gothic Demi (Headings)"/>
              </a:rPr>
              <a:t> </a:t>
            </a:r>
            <a:r>
              <a:rPr lang="en-US" sz="2000" b="0" i="0" dirty="0">
                <a:effectLst/>
                <a:latin typeface="Franklin Gothic Demi (Headings)"/>
              </a:rPr>
              <a:t>- It is robust to outliers. It handles outliers by removing them.</a:t>
            </a:r>
          </a:p>
          <a:p>
            <a:endParaRPr lang="en-US" sz="2000" b="0" i="0" dirty="0">
              <a:effectLst/>
              <a:latin typeface="Franklin Gothic Demi (Headings)"/>
            </a:endParaRPr>
          </a:p>
          <a:p>
            <a:r>
              <a:rPr lang="en-US" sz="2000" b="1" dirty="0">
                <a:latin typeface="Franklin Gothic Demi (Headings)"/>
              </a:rPr>
              <a:t>5</a:t>
            </a:r>
            <a:r>
              <a:rPr lang="en-US" sz="2000" b="1" i="0" dirty="0">
                <a:effectLst/>
                <a:latin typeface="Franklin Gothic Demi (Headings)"/>
              </a:rPr>
              <a:t>. </a:t>
            </a:r>
            <a:r>
              <a:rPr lang="en-US" sz="2000" b="1" i="0" dirty="0">
                <a:solidFill>
                  <a:srgbClr val="0070C0"/>
                </a:solidFill>
                <a:effectLst/>
                <a:latin typeface="Franklin Gothic Demi (Headings)"/>
              </a:rPr>
              <a:t>Robust to missing data</a:t>
            </a:r>
            <a:r>
              <a:rPr lang="en-US" sz="2000" b="0" i="0" dirty="0">
                <a:solidFill>
                  <a:srgbClr val="0070C0"/>
                </a:solidFill>
                <a:effectLst/>
                <a:latin typeface="Franklin Gothic Demi (Headings)"/>
              </a:rPr>
              <a:t> </a:t>
            </a:r>
            <a:r>
              <a:rPr lang="en-US" sz="2000" b="0" i="0" dirty="0">
                <a:effectLst/>
                <a:latin typeface="Franklin Gothic Demi (Headings)"/>
              </a:rPr>
              <a:t>- Prophet is resilient to missing data.</a:t>
            </a:r>
          </a:p>
          <a:p>
            <a:endParaRPr lang="en-US" sz="2000" dirty="0">
              <a:latin typeface="Franklin Gothic Demi (Headings)"/>
            </a:endParaRPr>
          </a:p>
          <a:p>
            <a:r>
              <a:rPr lang="en-US" sz="2000" dirty="0">
                <a:solidFill>
                  <a:srgbClr val="002060"/>
                </a:solidFill>
                <a:latin typeface="Franklin Gothic Demi (Headings)"/>
              </a:rPr>
              <a:t>After using Prophet Model we got an accuracy score of 88% and also the forecasted data is stable and is following the actual trend of data.</a:t>
            </a:r>
            <a:endParaRPr lang="en-IN" dirty="0">
              <a:solidFill>
                <a:srgbClr val="002060"/>
              </a:solidFill>
            </a:endParaRPr>
          </a:p>
        </p:txBody>
      </p:sp>
    </p:spTree>
    <p:extLst>
      <p:ext uri="{BB962C8B-B14F-4D97-AF65-F5344CB8AC3E}">
        <p14:creationId xmlns:p14="http://schemas.microsoft.com/office/powerpoint/2010/main" val="213931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5"/>
          <p:cNvSpPr txBox="1"/>
          <p:nvPr/>
        </p:nvSpPr>
        <p:spPr>
          <a:xfrm>
            <a:off x="3599331" y="3137647"/>
            <a:ext cx="20259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549" name="Google Shape;549;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73"/>
          <p:cNvPicPr preferRelativeResize="0"/>
          <p:nvPr/>
        </p:nvPicPr>
        <p:blipFill rotWithShape="1">
          <a:blip r:embed="rId3">
            <a:alphaModFix/>
          </a:blip>
          <a:srcRect/>
          <a:stretch/>
        </p:blipFill>
        <p:spPr>
          <a:xfrm>
            <a:off x="-885825" y="666750"/>
            <a:ext cx="9886950" cy="5543550"/>
          </a:xfrm>
          <a:prstGeom prst="rect">
            <a:avLst/>
          </a:prstGeom>
          <a:noFill/>
          <a:ln>
            <a:noFill/>
          </a:ln>
        </p:spPr>
      </p:pic>
      <p:sp>
        <p:nvSpPr>
          <p:cNvPr id="352" name="Google Shape;352;p73"/>
          <p:cNvSpPr txBox="1"/>
          <p:nvPr/>
        </p:nvSpPr>
        <p:spPr>
          <a:xfrm>
            <a:off x="-2352675" y="493811"/>
            <a:ext cx="1350644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rgbClr val="A75801"/>
                </a:solidFill>
                <a:latin typeface="Libre Franklin"/>
                <a:ea typeface="Libre Franklin"/>
                <a:cs typeface="Libre Franklin"/>
                <a:sym typeface="Libre Franklin"/>
              </a:rPr>
              <a:t>Factors affecting the Oil Prices</a:t>
            </a:r>
            <a:endParaRPr/>
          </a:p>
        </p:txBody>
      </p:sp>
      <p:sp>
        <p:nvSpPr>
          <p:cNvPr id="353" name="Google Shape;353;p73"/>
          <p:cNvSpPr txBox="1"/>
          <p:nvPr/>
        </p:nvSpPr>
        <p:spPr>
          <a:xfrm>
            <a:off x="-2019300" y="5981701"/>
            <a:ext cx="1267777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191919"/>
                </a:solidFill>
                <a:latin typeface="Arial"/>
                <a:ea typeface="Arial"/>
                <a:cs typeface="Arial"/>
                <a:sym typeface="Arial"/>
              </a:rPr>
              <a:t>Oil Prices get affected by most of the factors , but the one’s that affect the most are demand and supply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9" name="Google Shape;359;p3"/>
          <p:cNvSpPr txBox="1"/>
          <p:nvPr/>
        </p:nvSpPr>
        <p:spPr>
          <a:xfrm>
            <a:off x="370390" y="266218"/>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Project Architecture / Project Flow</a:t>
            </a:r>
            <a:endParaRPr sz="1400" b="0" i="0" u="none" strike="noStrike" cap="none">
              <a:solidFill>
                <a:srgbClr val="000000"/>
              </a:solidFill>
              <a:latin typeface="Arial"/>
              <a:ea typeface="Arial"/>
              <a:cs typeface="Arial"/>
              <a:sym typeface="Arial"/>
            </a:endParaRPr>
          </a:p>
        </p:txBody>
      </p:sp>
      <p:grpSp>
        <p:nvGrpSpPr>
          <p:cNvPr id="360" name="Google Shape;360;p3"/>
          <p:cNvGrpSpPr/>
          <p:nvPr/>
        </p:nvGrpSpPr>
        <p:grpSpPr>
          <a:xfrm>
            <a:off x="1639219" y="1144665"/>
            <a:ext cx="5408361" cy="5497356"/>
            <a:chOff x="2096419" y="1665"/>
            <a:chExt cx="5408361" cy="5497356"/>
          </a:xfrm>
        </p:grpSpPr>
        <p:sp>
          <p:nvSpPr>
            <p:cNvPr id="361" name="Google Shape;361;p3"/>
            <p:cNvSpPr/>
            <p:nvPr/>
          </p:nvSpPr>
          <p:spPr>
            <a:xfrm>
              <a:off x="4059882" y="1665"/>
              <a:ext cx="1481435" cy="962932"/>
            </a:xfrm>
            <a:prstGeom prst="roundRect">
              <a:avLst>
                <a:gd name="adj" fmla="val 16667"/>
              </a:avLst>
            </a:prstGeom>
            <a:solidFill>
              <a:schemeClr val="accent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txBox="1"/>
            <p:nvPr/>
          </p:nvSpPr>
          <p:spPr>
            <a:xfrm>
              <a:off x="4106888" y="48671"/>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Understanding business  problem</a:t>
              </a:r>
              <a:endParaRPr/>
            </a:p>
          </p:txBody>
        </p:sp>
        <p:sp>
          <p:nvSpPr>
            <p:cNvPr id="363" name="Google Shape;363;p3"/>
            <p:cNvSpPr/>
            <p:nvPr/>
          </p:nvSpPr>
          <p:spPr>
            <a:xfrm>
              <a:off x="2533388" y="483132"/>
              <a:ext cx="4534423" cy="4534423"/>
            </a:xfrm>
            <a:custGeom>
              <a:avLst/>
              <a:gdLst/>
              <a:ahLst/>
              <a:cxnLst/>
              <a:rect l="l" t="t" r="r" b="b"/>
              <a:pathLst>
                <a:path w="120000" h="120000" extrusionOk="0">
                  <a:moveTo>
                    <a:pt x="84526" y="5242"/>
                  </a:moveTo>
                  <a:lnTo>
                    <a:pt x="84526" y="5242"/>
                  </a:lnTo>
                  <a:cubicBezTo>
                    <a:pt x="89435" y="7441"/>
                    <a:pt x="94026" y="10290"/>
                    <a:pt x="98176" y="13712"/>
                  </a:cubicBezTo>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6023345" y="1135271"/>
              <a:ext cx="1481435" cy="962932"/>
            </a:xfrm>
            <a:prstGeom prst="roundRect">
              <a:avLst>
                <a:gd name="adj" fmla="val 16667"/>
              </a:avLst>
            </a:prstGeom>
            <a:solidFill>
              <a:srgbClr val="5FA6E8"/>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txBox="1"/>
            <p:nvPr/>
          </p:nvSpPr>
          <p:spPr>
            <a:xfrm>
              <a:off x="6070351" y="1182277"/>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Collection of data</a:t>
              </a:r>
              <a:endParaRPr/>
            </a:p>
          </p:txBody>
        </p:sp>
        <p:sp>
          <p:nvSpPr>
            <p:cNvPr id="366" name="Google Shape;366;p3"/>
            <p:cNvSpPr/>
            <p:nvPr/>
          </p:nvSpPr>
          <p:spPr>
            <a:xfrm>
              <a:off x="2533388" y="483132"/>
              <a:ext cx="4534423" cy="4534423"/>
            </a:xfrm>
            <a:custGeom>
              <a:avLst/>
              <a:gdLst/>
              <a:ahLst/>
              <a:cxnLst/>
              <a:rect l="l" t="t" r="r" b="b"/>
              <a:pathLst>
                <a:path w="120000" h="120000" extrusionOk="0">
                  <a:moveTo>
                    <a:pt x="119066" y="49453"/>
                  </a:moveTo>
                  <a:cubicBezTo>
                    <a:pt x="120312" y="56429"/>
                    <a:pt x="120312" y="63571"/>
                    <a:pt x="119066" y="70547"/>
                  </a:cubicBezTo>
                </a:path>
              </a:pathLst>
            </a:custGeom>
            <a:noFill/>
            <a:ln w="9525" cap="flat" cmpd="sng">
              <a:solidFill>
                <a:srgbClr val="5FA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6023345" y="3402483"/>
              <a:ext cx="1481435" cy="962932"/>
            </a:xfrm>
            <a:prstGeom prst="roundRect">
              <a:avLst>
                <a:gd name="adj" fmla="val 16667"/>
              </a:avLst>
            </a:prstGeom>
            <a:solidFill>
              <a:srgbClr val="438DE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txBox="1"/>
            <p:nvPr/>
          </p:nvSpPr>
          <p:spPr>
            <a:xfrm>
              <a:off x="6070351" y="3449489"/>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Cleaning of data</a:t>
              </a:r>
              <a:endParaRPr/>
            </a:p>
          </p:txBody>
        </p:sp>
        <p:sp>
          <p:nvSpPr>
            <p:cNvPr id="369" name="Google Shape;369;p3"/>
            <p:cNvSpPr/>
            <p:nvPr/>
          </p:nvSpPr>
          <p:spPr>
            <a:xfrm>
              <a:off x="2533388" y="483132"/>
              <a:ext cx="4534423" cy="4534423"/>
            </a:xfrm>
            <a:custGeom>
              <a:avLst/>
              <a:gdLst/>
              <a:ahLst/>
              <a:cxnLst/>
              <a:rect l="l" t="t" r="r" b="b"/>
              <a:pathLst>
                <a:path w="120000" h="120000" extrusionOk="0">
                  <a:moveTo>
                    <a:pt x="98176" y="106288"/>
                  </a:moveTo>
                  <a:cubicBezTo>
                    <a:pt x="94026" y="109710"/>
                    <a:pt x="89435" y="112559"/>
                    <a:pt x="84526" y="114758"/>
                  </a:cubicBezTo>
                </a:path>
              </a:pathLst>
            </a:custGeom>
            <a:noFill/>
            <a:ln w="9525" cap="flat" cmpd="sng">
              <a:solidFill>
                <a:srgbClr val="438D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059882" y="4536089"/>
              <a:ext cx="1481435" cy="962932"/>
            </a:xfrm>
            <a:prstGeom prst="roundRect">
              <a:avLst>
                <a:gd name="adj" fmla="val 16667"/>
              </a:avLst>
            </a:prstGeom>
            <a:solidFill>
              <a:srgbClr val="2870D9"/>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txBox="1"/>
            <p:nvPr/>
          </p:nvSpPr>
          <p:spPr>
            <a:xfrm>
              <a:off x="4106888" y="4583095"/>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Exploratory data analysis</a:t>
              </a:r>
              <a:endParaRPr/>
            </a:p>
          </p:txBody>
        </p:sp>
        <p:sp>
          <p:nvSpPr>
            <p:cNvPr id="372" name="Google Shape;372;p3"/>
            <p:cNvSpPr/>
            <p:nvPr/>
          </p:nvSpPr>
          <p:spPr>
            <a:xfrm>
              <a:off x="2533388" y="483132"/>
              <a:ext cx="4534423" cy="4534423"/>
            </a:xfrm>
            <a:custGeom>
              <a:avLst/>
              <a:gdLst/>
              <a:ahLst/>
              <a:cxnLst/>
              <a:rect l="l" t="t" r="r" b="b"/>
              <a:pathLst>
                <a:path w="120000" h="120000" extrusionOk="0">
                  <a:moveTo>
                    <a:pt x="35474" y="114758"/>
                  </a:moveTo>
                  <a:cubicBezTo>
                    <a:pt x="30565" y="112559"/>
                    <a:pt x="25974" y="109710"/>
                    <a:pt x="21824" y="106288"/>
                  </a:cubicBezTo>
                </a:path>
              </a:pathLst>
            </a:custGeom>
            <a:noFill/>
            <a:ln w="9525" cap="flat" cmpd="sng">
              <a:solidFill>
                <a:srgbClr val="287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096419" y="3402483"/>
              <a:ext cx="1481435" cy="962932"/>
            </a:xfrm>
            <a:prstGeom prst="roundRect">
              <a:avLst>
                <a:gd name="adj" fmla="val 16667"/>
              </a:avLst>
            </a:prstGeom>
            <a:solidFill>
              <a:srgbClr val="2457B9"/>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txBox="1"/>
            <p:nvPr/>
          </p:nvSpPr>
          <p:spPr>
            <a:xfrm>
              <a:off x="2143425" y="3449489"/>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Model building </a:t>
              </a:r>
              <a:endParaRPr/>
            </a:p>
          </p:txBody>
        </p:sp>
        <p:sp>
          <p:nvSpPr>
            <p:cNvPr id="375" name="Google Shape;375;p3"/>
            <p:cNvSpPr/>
            <p:nvPr/>
          </p:nvSpPr>
          <p:spPr>
            <a:xfrm>
              <a:off x="2533388" y="483132"/>
              <a:ext cx="4534423" cy="4534423"/>
            </a:xfrm>
            <a:custGeom>
              <a:avLst/>
              <a:gdLst/>
              <a:ahLst/>
              <a:cxnLst/>
              <a:rect l="l" t="t" r="r" b="b"/>
              <a:pathLst>
                <a:path w="120000" h="120000" extrusionOk="0">
                  <a:moveTo>
                    <a:pt x="934" y="70547"/>
                  </a:moveTo>
                  <a:cubicBezTo>
                    <a:pt x="-312" y="63571"/>
                    <a:pt x="-312" y="56429"/>
                    <a:pt x="934" y="49453"/>
                  </a:cubicBezTo>
                </a:path>
              </a:pathLst>
            </a:custGeom>
            <a:noFill/>
            <a:ln w="9525" cap="flat" cmpd="sng">
              <a:solidFill>
                <a:srgbClr val="2457B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2096419" y="1135271"/>
              <a:ext cx="1481435" cy="962932"/>
            </a:xfrm>
            <a:prstGeom prst="roundRect">
              <a:avLst>
                <a:gd name="adj" fmla="val 16667"/>
              </a:avLst>
            </a:prstGeom>
            <a:solidFill>
              <a:srgbClr val="214399"/>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txBox="1"/>
            <p:nvPr/>
          </p:nvSpPr>
          <p:spPr>
            <a:xfrm>
              <a:off x="2143425" y="1182277"/>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Model deployment</a:t>
              </a:r>
              <a:endParaRPr/>
            </a:p>
          </p:txBody>
        </p:sp>
        <p:sp>
          <p:nvSpPr>
            <p:cNvPr id="378" name="Google Shape;378;p3"/>
            <p:cNvSpPr/>
            <p:nvPr/>
          </p:nvSpPr>
          <p:spPr>
            <a:xfrm>
              <a:off x="2533388" y="483132"/>
              <a:ext cx="4534423" cy="4534423"/>
            </a:xfrm>
            <a:custGeom>
              <a:avLst/>
              <a:gdLst/>
              <a:ahLst/>
              <a:cxnLst/>
              <a:rect l="l" t="t" r="r" b="b"/>
              <a:pathLst>
                <a:path w="120000" h="120000" extrusionOk="0">
                  <a:moveTo>
                    <a:pt x="21824" y="13712"/>
                  </a:moveTo>
                  <a:lnTo>
                    <a:pt x="21824" y="13712"/>
                  </a:lnTo>
                  <a:cubicBezTo>
                    <a:pt x="25974" y="10290"/>
                    <a:pt x="30565" y="7441"/>
                    <a:pt x="35474" y="5242"/>
                  </a:cubicBezTo>
                </a:path>
              </a:pathLst>
            </a:custGeom>
            <a:noFill/>
            <a:ln w="9525" cap="flat" cmpd="sng">
              <a:solidFill>
                <a:srgbClr val="2143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4"/>
          <p:cNvSpPr txBox="1"/>
          <p:nvPr/>
        </p:nvSpPr>
        <p:spPr>
          <a:xfrm>
            <a:off x="-701040" y="1120521"/>
            <a:ext cx="42306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2B9AE5"/>
                </a:solidFill>
                <a:latin typeface="Arial Rounded"/>
                <a:ea typeface="Arial Rounded"/>
                <a:cs typeface="Arial Rounded"/>
                <a:sym typeface="Arial Rounded"/>
              </a:rPr>
              <a:t>Dataset</a:t>
            </a:r>
            <a:endParaRPr/>
          </a:p>
        </p:txBody>
      </p:sp>
      <p:sp>
        <p:nvSpPr>
          <p:cNvPr id="384" name="Google Shape;384;p74"/>
          <p:cNvSpPr txBox="1"/>
          <p:nvPr/>
        </p:nvSpPr>
        <p:spPr>
          <a:xfrm>
            <a:off x="-1024128" y="2181225"/>
            <a:ext cx="10834878" cy="1697901"/>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dk1"/>
              </a:buClr>
              <a:buSzPts val="1800"/>
              <a:buFont typeface="Arial"/>
              <a:buChar char="●"/>
            </a:pPr>
            <a:r>
              <a:rPr lang="en-US" sz="2400" b="1" i="0" u="none" strike="noStrike" cap="none">
                <a:solidFill>
                  <a:srgbClr val="183374"/>
                </a:solidFill>
                <a:latin typeface="Arial Rounded"/>
                <a:ea typeface="Arial Rounded"/>
                <a:cs typeface="Arial Rounded"/>
                <a:sym typeface="Arial Rounded"/>
              </a:rPr>
              <a:t>Downloaded the Brent oil price dataset from U.S. Energy Information Administration (EIA) website.</a:t>
            </a:r>
            <a:endParaRPr/>
          </a:p>
          <a:p>
            <a:pPr marL="457200" marR="0" lvl="0" indent="-342900" algn="l" rtl="0">
              <a:lnSpc>
                <a:spcPct val="100000"/>
              </a:lnSpc>
              <a:spcBef>
                <a:spcPts val="1000"/>
              </a:spcBef>
              <a:spcAft>
                <a:spcPts val="0"/>
              </a:spcAft>
              <a:buClr>
                <a:schemeClr val="dk1"/>
              </a:buClr>
              <a:buSzPts val="1800"/>
              <a:buFont typeface="Arial"/>
              <a:buChar char="●"/>
            </a:pPr>
            <a:r>
              <a:rPr lang="en-US" sz="2400" b="1" i="0" u="none" strike="noStrike" cap="none">
                <a:solidFill>
                  <a:srgbClr val="183374"/>
                </a:solidFill>
                <a:latin typeface="Arial Rounded"/>
                <a:ea typeface="Arial Rounded"/>
                <a:cs typeface="Arial Rounded"/>
                <a:sym typeface="Arial Rounded"/>
              </a:rPr>
              <a:t>Dataset consist of 20th May 1987 to 19th Dec 2022 (36 years) of daily oil price.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
          <p:cNvSpPr txBox="1"/>
          <p:nvPr/>
        </p:nvSpPr>
        <p:spPr>
          <a:xfrm>
            <a:off x="1225650" y="2442216"/>
            <a:ext cx="6435525"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900" b="1" i="0" u="none" strike="noStrike" cap="none">
                <a:solidFill>
                  <a:srgbClr val="002776"/>
                </a:solidFill>
                <a:latin typeface="Arial"/>
                <a:ea typeface="Arial"/>
                <a:cs typeface="Arial"/>
                <a:sym typeface="Arial"/>
              </a:rPr>
              <a:t>Exploratory Data Analysis (EDA)</a:t>
            </a:r>
            <a:endParaRPr sz="3900" b="0" i="0" u="none" strike="noStrike" cap="none">
              <a:solidFill>
                <a:srgbClr val="000000"/>
              </a:solidFill>
              <a:latin typeface="Arial"/>
              <a:ea typeface="Arial"/>
              <a:cs typeface="Arial"/>
              <a:sym typeface="Arial"/>
            </a:endParaRPr>
          </a:p>
        </p:txBody>
      </p:sp>
      <p:pic>
        <p:nvPicPr>
          <p:cNvPr id="390" name="Google Shape;390;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75"/>
          <p:cNvGrpSpPr/>
          <p:nvPr/>
        </p:nvGrpSpPr>
        <p:grpSpPr>
          <a:xfrm>
            <a:off x="179337" y="1106129"/>
            <a:ext cx="8785325" cy="1563330"/>
            <a:chOff x="3047" y="0"/>
            <a:chExt cx="8785325" cy="1563330"/>
          </a:xfrm>
        </p:grpSpPr>
        <p:sp>
          <p:nvSpPr>
            <p:cNvPr id="396" name="Google Shape;396;p75"/>
            <p:cNvSpPr/>
            <p:nvPr/>
          </p:nvSpPr>
          <p:spPr>
            <a:xfrm>
              <a:off x="3047" y="0"/>
              <a:ext cx="2400085" cy="1563330"/>
            </a:xfrm>
            <a:prstGeom prst="roundRect">
              <a:avLst>
                <a:gd name="adj" fmla="val 10000"/>
              </a:avLst>
            </a:prstGeom>
            <a:solidFill>
              <a:srgbClr val="A1C71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5"/>
            <p:cNvSpPr txBox="1"/>
            <p:nvPr/>
          </p:nvSpPr>
          <p:spPr>
            <a:xfrm>
              <a:off x="48835" y="45788"/>
              <a:ext cx="2308509" cy="147175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haroni"/>
                  <a:ea typeface="Aharoni"/>
                  <a:cs typeface="Aharoni"/>
                  <a:sym typeface="Aharoni"/>
                </a:rPr>
                <a:t>Dataset</a:t>
              </a:r>
              <a:endParaRPr/>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a:solidFill>
                    <a:schemeClr val="lt1"/>
                  </a:solidFill>
                  <a:latin typeface="Aharoni"/>
                  <a:ea typeface="Aharoni"/>
                  <a:cs typeface="Aharoni"/>
                  <a:sym typeface="Aharoni"/>
                </a:rPr>
                <a:t>9034 rows and 2 columns</a:t>
              </a:r>
              <a:endParaRPr/>
            </a:p>
          </p:txBody>
        </p:sp>
        <p:sp>
          <p:nvSpPr>
            <p:cNvPr id="398" name="Google Shape;398;p75"/>
            <p:cNvSpPr/>
            <p:nvPr/>
          </p:nvSpPr>
          <p:spPr>
            <a:xfrm>
              <a:off x="2529767" y="624638"/>
              <a:ext cx="268464" cy="314052"/>
            </a:xfrm>
            <a:prstGeom prst="rightArrow">
              <a:avLst>
                <a:gd name="adj1" fmla="val 60000"/>
                <a:gd name="adj2" fmla="val 50000"/>
              </a:avLst>
            </a:prstGeom>
            <a:solidFill>
              <a:srgbClr val="CDD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5"/>
            <p:cNvSpPr txBox="1"/>
            <p:nvPr/>
          </p:nvSpPr>
          <p:spPr>
            <a:xfrm>
              <a:off x="2529767" y="687448"/>
              <a:ext cx="187925" cy="1884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p75"/>
            <p:cNvSpPr/>
            <p:nvPr/>
          </p:nvSpPr>
          <p:spPr>
            <a:xfrm>
              <a:off x="2909670" y="23944"/>
              <a:ext cx="2643350" cy="1515440"/>
            </a:xfrm>
            <a:prstGeom prst="roundRect">
              <a:avLst>
                <a:gd name="adj" fmla="val 10000"/>
              </a:avLst>
            </a:prstGeom>
            <a:solidFill>
              <a:srgbClr val="A1C71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5"/>
            <p:cNvSpPr txBox="1"/>
            <p:nvPr/>
          </p:nvSpPr>
          <p:spPr>
            <a:xfrm>
              <a:off x="2954056" y="68330"/>
              <a:ext cx="2554578" cy="1426668"/>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haroni"/>
                  <a:ea typeface="Aharoni"/>
                  <a:cs typeface="Aharoni"/>
                  <a:sym typeface="Aharoni"/>
                </a:rPr>
                <a:t>Data Types</a:t>
              </a:r>
              <a:endParaRPr/>
            </a:p>
            <a:p>
              <a:pPr marL="0" marR="0" lvl="0" indent="0" algn="ctr" rtl="0">
                <a:lnSpc>
                  <a:spcPct val="90000"/>
                </a:lnSpc>
                <a:spcBef>
                  <a:spcPts val="700"/>
                </a:spcBef>
                <a:spcAft>
                  <a:spcPts val="0"/>
                </a:spcAft>
                <a:buClr>
                  <a:srgbClr val="000000"/>
                </a:buClr>
                <a:buSzPts val="2000"/>
                <a:buFont typeface="Arial"/>
                <a:buNone/>
              </a:pPr>
              <a:r>
                <a:rPr lang="en-US" sz="2000" b="0" i="0" u="none" strike="noStrike" cap="none">
                  <a:solidFill>
                    <a:schemeClr val="lt1"/>
                  </a:solidFill>
                  <a:latin typeface="Aharoni"/>
                  <a:ea typeface="Aharoni"/>
                  <a:cs typeface="Aharoni"/>
                  <a:sym typeface="Aharoni"/>
                </a:rPr>
                <a:t>Datetime and float</a:t>
              </a:r>
              <a:endParaRPr/>
            </a:p>
          </p:txBody>
        </p:sp>
        <p:sp>
          <p:nvSpPr>
            <p:cNvPr id="402" name="Google Shape;402;p75"/>
            <p:cNvSpPr/>
            <p:nvPr/>
          </p:nvSpPr>
          <p:spPr>
            <a:xfrm>
              <a:off x="5679654" y="624638"/>
              <a:ext cx="268464" cy="314052"/>
            </a:xfrm>
            <a:prstGeom prst="rightArrow">
              <a:avLst>
                <a:gd name="adj1" fmla="val 60000"/>
                <a:gd name="adj2" fmla="val 50000"/>
              </a:avLst>
            </a:prstGeom>
            <a:solidFill>
              <a:srgbClr val="CDD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5"/>
            <p:cNvSpPr txBox="1"/>
            <p:nvPr/>
          </p:nvSpPr>
          <p:spPr>
            <a:xfrm>
              <a:off x="5679654" y="687448"/>
              <a:ext cx="187925" cy="1884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4" name="Google Shape;404;p75"/>
            <p:cNvSpPr/>
            <p:nvPr/>
          </p:nvSpPr>
          <p:spPr>
            <a:xfrm>
              <a:off x="6059557" y="18722"/>
              <a:ext cx="2728815" cy="1525885"/>
            </a:xfrm>
            <a:prstGeom prst="roundRect">
              <a:avLst>
                <a:gd name="adj" fmla="val 10000"/>
              </a:avLst>
            </a:prstGeom>
            <a:solidFill>
              <a:srgbClr val="A1C71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5"/>
            <p:cNvSpPr txBox="1"/>
            <p:nvPr/>
          </p:nvSpPr>
          <p:spPr>
            <a:xfrm>
              <a:off x="6104249" y="63414"/>
              <a:ext cx="2639431" cy="1436501"/>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haroni"/>
                  <a:ea typeface="Aharoni"/>
                  <a:cs typeface="Aharoni"/>
                  <a:sym typeface="Aharoni"/>
                </a:rPr>
                <a:t>Data Range</a:t>
              </a:r>
              <a:endParaRPr/>
            </a:p>
            <a:p>
              <a:pPr marL="0" marR="0" lvl="0" indent="0" algn="ctr" rtl="0">
                <a:lnSpc>
                  <a:spcPct val="90000"/>
                </a:lnSpc>
                <a:spcBef>
                  <a:spcPts val="665"/>
                </a:spcBef>
                <a:spcAft>
                  <a:spcPts val="0"/>
                </a:spcAft>
                <a:buClr>
                  <a:srgbClr val="000000"/>
                </a:buClr>
                <a:buSzPts val="1900"/>
                <a:buFont typeface="Arial"/>
                <a:buNone/>
              </a:pPr>
              <a:r>
                <a:rPr lang="en-US" sz="1900" b="0" i="0" u="none" strike="noStrike" cap="none">
                  <a:solidFill>
                    <a:schemeClr val="lt1"/>
                  </a:solidFill>
                  <a:latin typeface="Aharoni"/>
                  <a:ea typeface="Aharoni"/>
                  <a:cs typeface="Aharoni"/>
                  <a:sym typeface="Aharoni"/>
                </a:rPr>
                <a:t> from</a:t>
              </a:r>
              <a:endParaRPr/>
            </a:p>
            <a:p>
              <a:pPr marL="0" marR="0" lvl="0" indent="0" algn="ctr" rtl="0">
                <a:lnSpc>
                  <a:spcPct val="90000"/>
                </a:lnSpc>
                <a:spcBef>
                  <a:spcPts val="665"/>
                </a:spcBef>
                <a:spcAft>
                  <a:spcPts val="0"/>
                </a:spcAft>
                <a:buClr>
                  <a:srgbClr val="000000"/>
                </a:buClr>
                <a:buSzPts val="1900"/>
                <a:buFont typeface="Arial"/>
                <a:buNone/>
              </a:pPr>
              <a:r>
                <a:rPr lang="en-US" sz="1900" b="0" i="0" u="none" strike="noStrike" cap="none">
                  <a:solidFill>
                    <a:schemeClr val="lt1"/>
                  </a:solidFill>
                  <a:latin typeface="Aharoni"/>
                  <a:ea typeface="Aharoni"/>
                  <a:cs typeface="Aharoni"/>
                  <a:sym typeface="Aharoni"/>
                </a:rPr>
                <a:t> 1987-05-20 to 2022-12-19</a:t>
              </a:r>
              <a:endParaRPr/>
            </a:p>
          </p:txBody>
        </p:sp>
      </p:grpSp>
      <p:sp>
        <p:nvSpPr>
          <p:cNvPr id="406" name="Google Shape;406;p75"/>
          <p:cNvSpPr txBox="1"/>
          <p:nvPr/>
        </p:nvSpPr>
        <p:spPr>
          <a:xfrm>
            <a:off x="600075" y="342806"/>
            <a:ext cx="729615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799510"/>
                </a:solidFill>
                <a:latin typeface="Arial Black"/>
                <a:ea typeface="Arial Black"/>
                <a:cs typeface="Arial Black"/>
                <a:sym typeface="Arial Black"/>
              </a:rPr>
              <a:t>Dataset Details</a:t>
            </a:r>
            <a:endParaRPr/>
          </a:p>
        </p:txBody>
      </p:sp>
      <p:pic>
        <p:nvPicPr>
          <p:cNvPr id="407" name="Google Shape;407;p75"/>
          <p:cNvPicPr preferRelativeResize="0"/>
          <p:nvPr/>
        </p:nvPicPr>
        <p:blipFill rotWithShape="1">
          <a:blip r:embed="rId3">
            <a:alphaModFix/>
          </a:blip>
          <a:srcRect/>
          <a:stretch/>
        </p:blipFill>
        <p:spPr>
          <a:xfrm>
            <a:off x="801296" y="2829140"/>
            <a:ext cx="7541406" cy="3828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sp>
        <p:nvSpPr>
          <p:cNvPr id="412" name="Google Shape;412;p6"/>
          <p:cNvSpPr txBox="1"/>
          <p:nvPr/>
        </p:nvSpPr>
        <p:spPr>
          <a:xfrm>
            <a:off x="0" y="0"/>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a:solidFill>
                  <a:srgbClr val="002776"/>
                </a:solidFill>
                <a:latin typeface="Arial"/>
                <a:ea typeface="Arial"/>
                <a:cs typeface="Arial"/>
                <a:sym typeface="Arial"/>
              </a:rPr>
              <a:t>Exploratory Data Analysis (EDA)</a:t>
            </a:r>
            <a:endParaRPr sz="1400" b="0" i="0" u="none" strike="noStrike" cap="none">
              <a:solidFill>
                <a:srgbClr val="000000"/>
              </a:solidFill>
              <a:latin typeface="Arial"/>
              <a:ea typeface="Arial"/>
              <a:cs typeface="Arial"/>
              <a:sym typeface="Arial"/>
            </a:endParaRPr>
          </a:p>
        </p:txBody>
      </p:sp>
      <p:sp>
        <p:nvSpPr>
          <p:cNvPr id="413" name="Google Shape;413;p6"/>
          <p:cNvSpPr/>
          <p:nvPr/>
        </p:nvSpPr>
        <p:spPr>
          <a:xfrm>
            <a:off x="0" y="610176"/>
            <a:ext cx="9144000" cy="52629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First, we upload the data </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Because we have done already done basic analysis on our data so here we starts from changing the scale of our data from daily basis data to monthly basis data directly   </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After converting our data into monthly basis it reduces total rows (9034 rows) of data into 428 rows and then we have done pre-processing of monthly data</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In the pre processing first we extract Price column form the data set </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As we can see the we have total of 428 rows of price data, so  we made independent and dependent feature from Price column  </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Here we made first row by using previous 12 months data from price column as X (independent features) and the next 13 no of price data will become y (dependent variable)  </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Similarly for the next row we use 2-13 row of price column as X (independent variable) and the next 14 no of row will become y (dependent variable) and so on…..</a:t>
            </a:r>
            <a:endParaRPr/>
          </a:p>
          <a:p>
            <a:pPr marL="342900" marR="0" lvl="0" indent="-342900" algn="l" rtl="0">
              <a:lnSpc>
                <a:spcPct val="150000"/>
              </a:lnSpc>
              <a:spcBef>
                <a:spcPts val="0"/>
              </a:spcBef>
              <a:spcAft>
                <a:spcPts val="0"/>
              </a:spcAft>
              <a:buClr>
                <a:srgbClr val="000000"/>
              </a:buClr>
              <a:buSzPts val="1600"/>
              <a:buFont typeface="Arial"/>
              <a:buAutoNum type="arabicPeriod"/>
            </a:pPr>
            <a:r>
              <a:rPr lang="en-US" sz="1600" b="0" i="0" u="none" strike="noStrike" cap="none">
                <a:solidFill>
                  <a:srgbClr val="000000"/>
                </a:solidFill>
                <a:latin typeface="Arial"/>
                <a:ea typeface="Arial"/>
                <a:cs typeface="Arial"/>
                <a:sym typeface="Arial"/>
              </a:rPr>
              <a:t>After creating all the features and rows we have to convert our data from 2-dimension to 3-dimension because LSTM model only works on 3-dimension data set</a:t>
            </a:r>
            <a:endParaRPr/>
          </a:p>
        </p:txBody>
      </p:sp>
      <p:pic>
        <p:nvPicPr>
          <p:cNvPr id="414" name="Google Shape;414;p6"/>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1285</Words>
  <Application>Microsoft Office PowerPoint</Application>
  <PresentationFormat>On-screen Show (4:3)</PresentationFormat>
  <Paragraphs>131</Paragraphs>
  <Slides>31</Slides>
  <Notes>26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31</vt:i4>
      </vt:variant>
    </vt:vector>
  </HeadingPairs>
  <TitlesOfParts>
    <vt:vector size="48" baseType="lpstr">
      <vt:lpstr>Century Gothic</vt:lpstr>
      <vt:lpstr>Times New Roman</vt:lpstr>
      <vt:lpstr>Arial Rounded</vt:lpstr>
      <vt:lpstr>Franklin Gothic Demi (Headings)</vt:lpstr>
      <vt:lpstr>Calibri</vt:lpstr>
      <vt:lpstr>Noto Sans Symbols</vt:lpstr>
      <vt:lpstr>Arial Black</vt:lpstr>
      <vt:lpstr>Aharoni</vt:lpstr>
      <vt:lpstr>Arial</vt:lpstr>
      <vt:lpstr>Verdana</vt:lpstr>
      <vt:lpstr>Quattrocento Sans</vt:lpstr>
      <vt:lpstr>Libre Franklin</vt:lpstr>
      <vt:lpstr>Helvetica Neue</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gaurang manjrekar</cp:lastModifiedBy>
  <cp:revision>2</cp:revision>
  <dcterms:created xsi:type="dcterms:W3CDTF">2012-08-17T07:00:49Z</dcterms:created>
  <dcterms:modified xsi:type="dcterms:W3CDTF">2023-01-09T14:48:07Z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